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8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82" r:id="rId25"/>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45" d="100"/>
          <a:sy n="45" d="100"/>
        </p:scale>
        <p:origin x="48" y="72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2F9347CA-A807-463B-A267-B16BE7EDA7F8}" type="datetimeFigureOut">
              <a:rPr lang="fi-FI" smtClean="0"/>
              <a:t>7.1.2016</a:t>
            </a:fld>
            <a:endParaRPr lang="fi-FI"/>
          </a:p>
        </p:txBody>
      </p:sp>
      <p:sp>
        <p:nvSpPr>
          <p:cNvPr id="4" name="Alatunnisteen paikkamerkki 3"/>
          <p:cNvSpPr>
            <a:spLocks noGrp="1"/>
          </p:cNvSpPr>
          <p:nvPr>
            <p:ph type="ftr" sz="quarter" idx="2"/>
          </p:nvPr>
        </p:nvSpPr>
        <p:spPr>
          <a:xfrm>
            <a:off x="1" y="9428587"/>
            <a:ext cx="2945659" cy="498055"/>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50444" y="9428587"/>
            <a:ext cx="2945659" cy="498055"/>
          </a:xfrm>
          <a:prstGeom prst="rect">
            <a:avLst/>
          </a:prstGeom>
        </p:spPr>
        <p:txBody>
          <a:bodyPr vert="horz" lIns="91440" tIns="45720" rIns="91440" bIns="45720" rtlCol="0" anchor="b"/>
          <a:lstStyle>
            <a:lvl1pPr algn="r">
              <a:defRPr sz="1200"/>
            </a:lvl1pPr>
          </a:lstStyle>
          <a:p>
            <a:fld id="{E56FF669-4FEB-4AD1-A41E-09F21EEFB9B7}" type="slidenum">
              <a:rPr lang="fi-FI" smtClean="0"/>
              <a:t>‹#›</a:t>
            </a:fld>
            <a:endParaRPr lang="fi-FI"/>
          </a:p>
        </p:txBody>
      </p:sp>
    </p:spTree>
    <p:extLst>
      <p:ext uri="{BB962C8B-B14F-4D97-AF65-F5344CB8AC3E}">
        <p14:creationId xmlns:p14="http://schemas.microsoft.com/office/powerpoint/2010/main" val="2047774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50444" y="0"/>
            <a:ext cx="2945659" cy="498055"/>
          </a:xfrm>
          <a:prstGeom prst="rect">
            <a:avLst/>
          </a:prstGeom>
        </p:spPr>
        <p:txBody>
          <a:bodyPr vert="horz" lIns="91440" tIns="45720" rIns="91440" bIns="45720" rtlCol="0"/>
          <a:lstStyle>
            <a:lvl1pPr algn="r">
              <a:defRPr sz="1200"/>
            </a:lvl1pPr>
          </a:lstStyle>
          <a:p>
            <a:fld id="{DAB4A3A5-56E5-4C30-850D-CF8781908988}" type="datetimeFigureOut">
              <a:rPr lang="fi-FI" smtClean="0"/>
              <a:t>7.1.2016</a:t>
            </a:fld>
            <a:endParaRPr lang="fi-FI"/>
          </a:p>
        </p:txBody>
      </p:sp>
      <p:sp>
        <p:nvSpPr>
          <p:cNvPr id="4" name="Dian kuvan paikkamerkki 3"/>
          <p:cNvSpPr>
            <a:spLocks noGrp="1" noRot="1" noChangeAspect="1"/>
          </p:cNvSpPr>
          <p:nvPr>
            <p:ph type="sldImg" idx="2"/>
          </p:nvPr>
        </p:nvSpPr>
        <p:spPr>
          <a:xfrm>
            <a:off x="425450" y="1243013"/>
            <a:ext cx="5946775" cy="334645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1" y="9428587"/>
            <a:ext cx="2945659" cy="49805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50444" y="9428587"/>
            <a:ext cx="2945659" cy="498055"/>
          </a:xfrm>
          <a:prstGeom prst="rect">
            <a:avLst/>
          </a:prstGeom>
        </p:spPr>
        <p:txBody>
          <a:bodyPr vert="horz" lIns="91440" tIns="45720" rIns="91440" bIns="45720" rtlCol="0" anchor="b"/>
          <a:lstStyle>
            <a:lvl1pPr algn="r">
              <a:defRPr sz="1200"/>
            </a:lvl1pPr>
          </a:lstStyle>
          <a:p>
            <a:fld id="{D469CA2C-BB48-47D8-BF13-4DB72C5CE2DD}" type="slidenum">
              <a:rPr lang="fi-FI" smtClean="0"/>
              <a:t>‹#›</a:t>
            </a:fld>
            <a:endParaRPr lang="fi-FI"/>
          </a:p>
        </p:txBody>
      </p:sp>
    </p:spTree>
    <p:extLst>
      <p:ext uri="{BB962C8B-B14F-4D97-AF65-F5344CB8AC3E}">
        <p14:creationId xmlns:p14="http://schemas.microsoft.com/office/powerpoint/2010/main" val="625383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D469CA2C-BB48-47D8-BF13-4DB72C5CE2DD}" type="slidenum">
              <a:rPr lang="fi-FI" smtClean="0"/>
              <a:t>1</a:t>
            </a:fld>
            <a:endParaRPr lang="fi-FI"/>
          </a:p>
        </p:txBody>
      </p:sp>
    </p:spTree>
    <p:extLst>
      <p:ext uri="{BB962C8B-B14F-4D97-AF65-F5344CB8AC3E}">
        <p14:creationId xmlns:p14="http://schemas.microsoft.com/office/powerpoint/2010/main" val="2167507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D469CA2C-BB48-47D8-BF13-4DB72C5CE2DD}" type="slidenum">
              <a:rPr lang="fi-FI" smtClean="0"/>
              <a:t>2</a:t>
            </a:fld>
            <a:endParaRPr lang="fi-FI"/>
          </a:p>
        </p:txBody>
      </p:sp>
    </p:spTree>
    <p:extLst>
      <p:ext uri="{BB962C8B-B14F-4D97-AF65-F5344CB8AC3E}">
        <p14:creationId xmlns:p14="http://schemas.microsoft.com/office/powerpoint/2010/main" val="2532085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D469CA2C-BB48-47D8-BF13-4DB72C5CE2DD}" type="slidenum">
              <a:rPr lang="fi-FI" smtClean="0"/>
              <a:t>3</a:t>
            </a:fld>
            <a:endParaRPr lang="fi-FI"/>
          </a:p>
        </p:txBody>
      </p:sp>
    </p:spTree>
    <p:extLst>
      <p:ext uri="{BB962C8B-B14F-4D97-AF65-F5344CB8AC3E}">
        <p14:creationId xmlns:p14="http://schemas.microsoft.com/office/powerpoint/2010/main" val="1370798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D469CA2C-BB48-47D8-BF13-4DB72C5CE2DD}" type="slidenum">
              <a:rPr lang="fi-FI" smtClean="0"/>
              <a:t>4</a:t>
            </a:fld>
            <a:endParaRPr lang="fi-FI"/>
          </a:p>
        </p:txBody>
      </p:sp>
    </p:spTree>
    <p:extLst>
      <p:ext uri="{BB962C8B-B14F-4D97-AF65-F5344CB8AC3E}">
        <p14:creationId xmlns:p14="http://schemas.microsoft.com/office/powerpoint/2010/main" val="2196611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ONCE AGAIN, </a:t>
            </a:r>
            <a:r>
              <a:rPr lang="fi-FI" dirty="0" err="1" smtClean="0"/>
              <a:t>after</a:t>
            </a:r>
            <a:r>
              <a:rPr lang="fi-FI" dirty="0" smtClean="0"/>
              <a:t> </a:t>
            </a:r>
            <a:r>
              <a:rPr lang="fi-FI" dirty="0" err="1" smtClean="0"/>
              <a:t>sending</a:t>
            </a:r>
            <a:r>
              <a:rPr lang="fi-FI" dirty="0" smtClean="0"/>
              <a:t> </a:t>
            </a:r>
            <a:r>
              <a:rPr lang="fi-FI" dirty="0" err="1" smtClean="0"/>
              <a:t>minor</a:t>
            </a:r>
            <a:r>
              <a:rPr lang="fi-FI" dirty="0" smtClean="0"/>
              <a:t> </a:t>
            </a:r>
            <a:r>
              <a:rPr lang="fi-FI" dirty="0" err="1" smtClean="0"/>
              <a:t>update</a:t>
            </a:r>
            <a:r>
              <a:rPr lang="fi-FI" dirty="0" smtClean="0"/>
              <a:t> </a:t>
            </a:r>
            <a:r>
              <a:rPr lang="fi-FI" dirty="0" err="1" smtClean="0"/>
              <a:t>proposals</a:t>
            </a:r>
            <a:r>
              <a:rPr lang="fi-FI" dirty="0" smtClean="0"/>
              <a:t>, </a:t>
            </a:r>
            <a:r>
              <a:rPr lang="fi-FI" dirty="0" err="1" smtClean="0"/>
              <a:t>you</a:t>
            </a:r>
            <a:r>
              <a:rPr lang="fi-FI" dirty="0" smtClean="0"/>
              <a:t> </a:t>
            </a:r>
            <a:r>
              <a:rPr lang="fi-FI" dirty="0" err="1" smtClean="0"/>
              <a:t>make</a:t>
            </a:r>
            <a:r>
              <a:rPr lang="fi-FI" dirty="0" smtClean="0"/>
              <a:t> </a:t>
            </a:r>
            <a:r>
              <a:rPr lang="fi-FI" dirty="0" err="1" smtClean="0"/>
              <a:t>your</a:t>
            </a:r>
            <a:r>
              <a:rPr lang="fi-FI" dirty="0" smtClean="0"/>
              <a:t> </a:t>
            </a:r>
            <a:r>
              <a:rPr lang="fi-FI" dirty="0" err="1" smtClean="0"/>
              <a:t>comment</a:t>
            </a:r>
            <a:r>
              <a:rPr lang="fi-FI" dirty="0" smtClean="0"/>
              <a:t> to Forum,</a:t>
            </a:r>
            <a:r>
              <a:rPr lang="fi-FI" baseline="0" dirty="0" smtClean="0"/>
              <a:t> </a:t>
            </a:r>
            <a:r>
              <a:rPr lang="fi-FI" baseline="0" dirty="0" err="1" smtClean="0"/>
              <a:t>which</a:t>
            </a:r>
            <a:r>
              <a:rPr lang="fi-FI" baseline="0" dirty="0" smtClean="0"/>
              <a:t> is ”</a:t>
            </a:r>
            <a:r>
              <a:rPr lang="fi-FI" baseline="0" dirty="0" err="1" smtClean="0"/>
              <a:t>Minor</a:t>
            </a:r>
            <a:r>
              <a:rPr lang="fi-FI" baseline="0" dirty="0" smtClean="0"/>
              <a:t> </a:t>
            </a:r>
            <a:r>
              <a:rPr lang="fi-FI" baseline="0" dirty="0" err="1" smtClean="0"/>
              <a:t>update</a:t>
            </a:r>
            <a:r>
              <a:rPr lang="fi-FI" baseline="0" dirty="0" smtClean="0"/>
              <a:t> </a:t>
            </a:r>
            <a:r>
              <a:rPr lang="fi-FI" baseline="0" dirty="0" err="1" smtClean="0"/>
              <a:t>proposals</a:t>
            </a:r>
            <a:r>
              <a:rPr lang="fi-FI" baseline="0" dirty="0" smtClean="0"/>
              <a:t> </a:t>
            </a:r>
            <a:r>
              <a:rPr lang="fi-FI" baseline="0" dirty="0" err="1" smtClean="0"/>
              <a:t>delivered</a:t>
            </a:r>
            <a:r>
              <a:rPr lang="fi-FI" baseline="0" dirty="0" smtClean="0"/>
              <a:t> to xxx”</a:t>
            </a:r>
            <a:endParaRPr lang="fi-FI" dirty="0"/>
          </a:p>
        </p:txBody>
      </p:sp>
      <p:sp>
        <p:nvSpPr>
          <p:cNvPr id="4" name="Dian numeron paikkamerkki 3"/>
          <p:cNvSpPr>
            <a:spLocks noGrp="1"/>
          </p:cNvSpPr>
          <p:nvPr>
            <p:ph type="sldNum" sz="quarter" idx="10"/>
          </p:nvPr>
        </p:nvSpPr>
        <p:spPr/>
        <p:txBody>
          <a:bodyPr/>
          <a:lstStyle/>
          <a:p>
            <a:fld id="{D469CA2C-BB48-47D8-BF13-4DB72C5CE2DD}" type="slidenum">
              <a:rPr lang="fi-FI" smtClean="0"/>
              <a:t>5</a:t>
            </a:fld>
            <a:endParaRPr lang="fi-FI"/>
          </a:p>
        </p:txBody>
      </p:sp>
    </p:spTree>
    <p:extLst>
      <p:ext uri="{BB962C8B-B14F-4D97-AF65-F5344CB8AC3E}">
        <p14:creationId xmlns:p14="http://schemas.microsoft.com/office/powerpoint/2010/main" val="2441227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D469CA2C-BB48-47D8-BF13-4DB72C5CE2DD}" type="slidenum">
              <a:rPr lang="fi-FI" smtClean="0"/>
              <a:t>6</a:t>
            </a:fld>
            <a:endParaRPr lang="fi-FI"/>
          </a:p>
        </p:txBody>
      </p:sp>
    </p:spTree>
    <p:extLst>
      <p:ext uri="{BB962C8B-B14F-4D97-AF65-F5344CB8AC3E}">
        <p14:creationId xmlns:p14="http://schemas.microsoft.com/office/powerpoint/2010/main" val="603718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D469CA2C-BB48-47D8-BF13-4DB72C5CE2DD}" type="slidenum">
              <a:rPr lang="fi-FI" smtClean="0"/>
              <a:t>10</a:t>
            </a:fld>
            <a:endParaRPr lang="fi-FI"/>
          </a:p>
        </p:txBody>
      </p:sp>
    </p:spTree>
    <p:extLst>
      <p:ext uri="{BB962C8B-B14F-4D97-AF65-F5344CB8AC3E}">
        <p14:creationId xmlns:p14="http://schemas.microsoft.com/office/powerpoint/2010/main" val="3764574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D469CA2C-BB48-47D8-BF13-4DB72C5CE2DD}" type="slidenum">
              <a:rPr lang="fi-FI" smtClean="0"/>
              <a:t>23</a:t>
            </a:fld>
            <a:endParaRPr lang="fi-FI"/>
          </a:p>
        </p:txBody>
      </p:sp>
    </p:spTree>
    <p:extLst>
      <p:ext uri="{BB962C8B-B14F-4D97-AF65-F5344CB8AC3E}">
        <p14:creationId xmlns:p14="http://schemas.microsoft.com/office/powerpoint/2010/main" val="1953096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A7A89CC9-0AB8-4673-A18F-A083EA80D4E3}" type="datetime1">
              <a:rPr lang="fi-FI" smtClean="0"/>
              <a:t>7.1.2016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4144247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4DAC5FA-366A-4946-BEED-8565F91D6421}" type="datetime1">
              <a:rPr lang="fi-FI" smtClean="0"/>
              <a:t>7.1.2016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1937940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C40A27A-E092-4E7B-BA02-62FDCA0B8213}" type="datetime1">
              <a:rPr lang="fi-FI" smtClean="0"/>
              <a:t>7.1.2016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3236900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F20BAC8-9E97-4F71-A4DE-170EFE64CDF9}" type="datetime1">
              <a:rPr lang="fi-FI" smtClean="0"/>
              <a:t>7.1.2016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1525993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061C7825-DAD3-4E77-9964-CEA529B0326D}" type="datetime1">
              <a:rPr lang="fi-FI" smtClean="0"/>
              <a:t>7.1.2016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4067068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C4D57AC0-D7D1-4799-8058-B2C0720774B4}" type="datetime1">
              <a:rPr lang="fi-FI" smtClean="0"/>
              <a:t>7.1.2016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790979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66809F30-B4A9-4DB6-A3C6-496FA79F56E2}" type="datetime1">
              <a:rPr lang="fi-FI" smtClean="0"/>
              <a:t>7.1.2016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813844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7956CD7B-2543-4F75-8855-ABEC4225692D}" type="datetime1">
              <a:rPr lang="fi-FI" smtClean="0"/>
              <a:t>7.1.2016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1051298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95788E88-CFF9-4EAA-8360-31A001CC5FC2}" type="datetime1">
              <a:rPr lang="fi-FI" smtClean="0"/>
              <a:t>7.1.2016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1080622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5ACBA9D6-9735-4980-A3B0-301320FD0E4B}" type="datetime1">
              <a:rPr lang="fi-FI" smtClean="0"/>
              <a:t>7.1.2016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3672772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3E7B330D-F667-42C8-846A-59D7DB347EDF}" type="datetime1">
              <a:rPr lang="fi-FI" smtClean="0"/>
              <a:t>7.1.2016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3CC4CDE7-1516-424B-9FA9-3BB0496BB1E1}" type="slidenum">
              <a:rPr lang="fi-FI" smtClean="0"/>
              <a:t>‹#›</a:t>
            </a:fld>
            <a:endParaRPr lang="fi-FI"/>
          </a:p>
        </p:txBody>
      </p:sp>
    </p:spTree>
    <p:extLst>
      <p:ext uri="{BB962C8B-B14F-4D97-AF65-F5344CB8AC3E}">
        <p14:creationId xmlns:p14="http://schemas.microsoft.com/office/powerpoint/2010/main" val="3838061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6374D4-BB93-47F7-9521-8EB9918D9366}" type="datetime1">
              <a:rPr lang="fi-FI" smtClean="0"/>
              <a:t>7.1.2016</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4CDE7-1516-424B-9FA9-3BB0496BB1E1}" type="slidenum">
              <a:rPr lang="fi-FI" smtClean="0"/>
              <a:t>‹#›</a:t>
            </a:fld>
            <a:endParaRPr lang="fi-FI"/>
          </a:p>
        </p:txBody>
      </p:sp>
    </p:spTree>
    <p:extLst>
      <p:ext uri="{BB962C8B-B14F-4D97-AF65-F5344CB8AC3E}">
        <p14:creationId xmlns:p14="http://schemas.microsoft.com/office/powerpoint/2010/main" val="3349377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NordDRG Forum</a:t>
            </a:r>
            <a:endParaRPr lang="fi-FI" dirty="0"/>
          </a:p>
        </p:txBody>
      </p:sp>
      <p:sp>
        <p:nvSpPr>
          <p:cNvPr id="3" name="Alaotsikko 2"/>
          <p:cNvSpPr>
            <a:spLocks noGrp="1"/>
          </p:cNvSpPr>
          <p:nvPr>
            <p:ph type="subTitle" idx="1"/>
          </p:nvPr>
        </p:nvSpPr>
        <p:spPr/>
        <p:txBody>
          <a:bodyPr/>
          <a:lstStyle/>
          <a:p>
            <a:r>
              <a:rPr lang="en-GB" dirty="0" smtClean="0"/>
              <a:t>Examples</a:t>
            </a:r>
            <a:r>
              <a:rPr lang="fi-FI" dirty="0" smtClean="0"/>
              <a:t> of</a:t>
            </a:r>
          </a:p>
          <a:p>
            <a:r>
              <a:rPr lang="en-GB" dirty="0" smtClean="0"/>
              <a:t>c</a:t>
            </a:r>
            <a:r>
              <a:rPr lang="en-GB" dirty="0" smtClean="0"/>
              <a:t>omments</a:t>
            </a:r>
            <a:r>
              <a:rPr lang="fi-FI" dirty="0" smtClean="0"/>
              <a:t> </a:t>
            </a:r>
            <a:r>
              <a:rPr lang="fi-FI" dirty="0" smtClean="0"/>
              <a:t>and </a:t>
            </a:r>
            <a:r>
              <a:rPr lang="en-GB" dirty="0" smtClean="0"/>
              <a:t>deadlines</a:t>
            </a:r>
            <a:endParaRPr lang="en-GB" dirty="0"/>
          </a:p>
        </p:txBody>
      </p:sp>
      <p:sp>
        <p:nvSpPr>
          <p:cNvPr id="5" name="Dian numeron paikkamerkki 4"/>
          <p:cNvSpPr>
            <a:spLocks noGrp="1"/>
          </p:cNvSpPr>
          <p:nvPr>
            <p:ph type="sldNum" sz="quarter" idx="12"/>
          </p:nvPr>
        </p:nvSpPr>
        <p:spPr/>
        <p:txBody>
          <a:bodyPr/>
          <a:lstStyle/>
          <a:p>
            <a:fld id="{3CC4CDE7-1516-424B-9FA9-3BB0496BB1E1}" type="slidenum">
              <a:rPr lang="fi-FI" b="1" smtClean="0">
                <a:solidFill>
                  <a:schemeClr val="bg1">
                    <a:lumMod val="50000"/>
                  </a:schemeClr>
                </a:solidFill>
              </a:rPr>
              <a:t>1</a:t>
            </a:fld>
            <a:endParaRPr lang="fi-FI" b="1" dirty="0">
              <a:solidFill>
                <a:schemeClr val="bg1">
                  <a:lumMod val="50000"/>
                </a:schemeClr>
              </a:solidFill>
            </a:endParaRPr>
          </a:p>
        </p:txBody>
      </p:sp>
    </p:spTree>
    <p:extLst>
      <p:ext uri="{BB962C8B-B14F-4D97-AF65-F5344CB8AC3E}">
        <p14:creationId xmlns:p14="http://schemas.microsoft.com/office/powerpoint/2010/main" val="6897402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2016-05-18 </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Comments and corrections to National Planning 0-versions (National organization)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Your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“XX would like the following changes to be made….”</a:t>
            </a:r>
          </a:p>
          <a:p>
            <a:pPr marL="0" indent="0">
              <a:buNone/>
            </a:pPr>
            <a:r>
              <a:rPr lang="en-US" dirty="0" smtClean="0">
                <a:latin typeface="Arial" panose="020B0604020202020204" pitchFamily="34" charset="0"/>
                <a:cs typeface="Arial" panose="020B0604020202020204" pitchFamily="34" charset="0"/>
              </a:rPr>
              <a:t>				OR</a:t>
            </a: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	“XX has no comments, nor corrections”</a:t>
            </a:r>
          </a:p>
          <a:p>
            <a:endParaRPr lang="fi-FI" dirty="0"/>
          </a:p>
        </p:txBody>
      </p:sp>
      <p:sp>
        <p:nvSpPr>
          <p:cNvPr id="5" name="Dian numeron paikkamerkki 4"/>
          <p:cNvSpPr>
            <a:spLocks noGrp="1"/>
          </p:cNvSpPr>
          <p:nvPr>
            <p:ph type="sldNum" sz="quarter" idx="12"/>
          </p:nvPr>
        </p:nvSpPr>
        <p:spPr/>
        <p:txBody>
          <a:bodyPr/>
          <a:lstStyle/>
          <a:p>
            <a:fld id="{3CC4CDE7-1516-424B-9FA9-3BB0496BB1E1}" type="slidenum">
              <a:rPr lang="fi-FI" b="1" smtClean="0">
                <a:solidFill>
                  <a:schemeClr val="bg1">
                    <a:lumMod val="50000"/>
                  </a:schemeClr>
                </a:solidFill>
              </a:rPr>
              <a:t>10</a:t>
            </a:fld>
            <a:endParaRPr lang="fi-FI" b="1" dirty="0">
              <a:solidFill>
                <a:schemeClr val="bg1">
                  <a:lumMod val="50000"/>
                </a:schemeClr>
              </a:solidFill>
            </a:endParaRPr>
          </a:p>
        </p:txBody>
      </p:sp>
    </p:spTree>
    <p:extLst>
      <p:ext uri="{BB962C8B-B14F-4D97-AF65-F5344CB8AC3E}">
        <p14:creationId xmlns:p14="http://schemas.microsoft.com/office/powerpoint/2010/main" val="18827103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2016-06-01</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Publication of National Planning version 1.0 definition tables to program suppliers (Nordic Casemix Centre)</a:t>
            </a:r>
            <a:endParaRPr lang="fi-FI" dirty="0"/>
          </a:p>
          <a:p>
            <a:pPr marL="0" indent="0">
              <a:buNone/>
            </a:pPr>
            <a:endParaRPr lang="fi-FI" dirty="0" smtClean="0">
              <a:latin typeface="Arial" panose="020B0604020202020204" pitchFamily="34" charset="0"/>
              <a:cs typeface="Arial" panose="020B0604020202020204" pitchFamily="34" charset="0"/>
            </a:endParaRPr>
          </a:p>
          <a:p>
            <a:pPr marL="0" indent="0">
              <a:buNone/>
            </a:pPr>
            <a:r>
              <a:rPr lang="fi-FI" dirty="0" smtClean="0">
                <a:latin typeface="Arial" panose="020B0604020202020204" pitchFamily="34" charset="0"/>
                <a:cs typeface="Arial" panose="020B0604020202020204" pitchFamily="34" charset="0"/>
              </a:rPr>
              <a:t>Nordic </a:t>
            </a:r>
            <a:r>
              <a:rPr lang="fi-FI" dirty="0">
                <a:latin typeface="Arial" panose="020B0604020202020204" pitchFamily="34" charset="0"/>
                <a:cs typeface="Arial" panose="020B0604020202020204" pitchFamily="34" charset="0"/>
              </a:rPr>
              <a:t>C</a:t>
            </a:r>
            <a:r>
              <a:rPr lang="fi-FI" dirty="0" smtClean="0">
                <a:latin typeface="Arial" panose="020B0604020202020204" pitchFamily="34" charset="0"/>
                <a:cs typeface="Arial" panose="020B0604020202020204" pitchFamily="34" charset="0"/>
              </a:rPr>
              <a:t>asemix </a:t>
            </a:r>
            <a:r>
              <a:rPr lang="fi-FI" dirty="0" err="1" smtClean="0">
                <a:latin typeface="Arial" panose="020B0604020202020204" pitchFamily="34" charset="0"/>
                <a:cs typeface="Arial" panose="020B0604020202020204" pitchFamily="34" charset="0"/>
              </a:rPr>
              <a:t>Centre´s</a:t>
            </a:r>
            <a:r>
              <a:rPr lang="fi-FI" dirty="0" smtClean="0">
                <a:latin typeface="Arial" panose="020B0604020202020204" pitchFamily="34" charset="0"/>
                <a:cs typeface="Arial" panose="020B0604020202020204" pitchFamily="34" charset="0"/>
              </a:rPr>
              <a:t> </a:t>
            </a:r>
            <a:r>
              <a:rPr lang="fi-FI" dirty="0" err="1" smtClean="0">
                <a:latin typeface="Arial" panose="020B0604020202020204" pitchFamily="34" charset="0"/>
                <a:cs typeface="Arial" panose="020B0604020202020204" pitchFamily="34" charset="0"/>
              </a:rPr>
              <a:t>comment</a:t>
            </a:r>
            <a:r>
              <a:rPr lang="fi-FI" dirty="0" smtClean="0">
                <a:latin typeface="Arial" panose="020B0604020202020204" pitchFamily="34" charset="0"/>
                <a:cs typeface="Arial" panose="020B0604020202020204" pitchFamily="34" charset="0"/>
              </a:rPr>
              <a:t> to Forum:</a:t>
            </a:r>
          </a:p>
          <a:p>
            <a:pPr marL="0" indent="0">
              <a:buNone/>
            </a:pPr>
            <a:r>
              <a:rPr lang="fi-FI"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“National Planning version 1.0 definition tables published”</a:t>
            </a:r>
            <a:endParaRPr lang="en-US" dirty="0">
              <a:latin typeface="Arial" panose="020B0604020202020204" pitchFamily="34" charset="0"/>
              <a:cs typeface="Arial" panose="020B0604020202020204" pitchFamily="34" charset="0"/>
            </a:endParaRPr>
          </a:p>
          <a:p>
            <a:pPr marL="0" indent="0">
              <a:buNone/>
            </a:pPr>
            <a:endParaRPr lang="fi-FI" dirty="0" smtClean="0">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2"/>
          </p:nvPr>
        </p:nvSpPr>
        <p:spPr/>
        <p:txBody>
          <a:bodyPr/>
          <a:lstStyle/>
          <a:p>
            <a:fld id="{3CC4CDE7-1516-424B-9FA9-3BB0496BB1E1}" type="slidenum">
              <a:rPr lang="fi-FI" b="1" smtClean="0"/>
              <a:t>11</a:t>
            </a:fld>
            <a:endParaRPr lang="fi-FI" b="1" dirty="0"/>
          </a:p>
        </p:txBody>
      </p:sp>
    </p:spTree>
    <p:extLst>
      <p:ext uri="{BB962C8B-B14F-4D97-AF65-F5344CB8AC3E}">
        <p14:creationId xmlns:p14="http://schemas.microsoft.com/office/powerpoint/2010/main" val="22964042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2016-06-08</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Publication of Planning version groupers (Main Program supplier)</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err="1" smtClean="0">
                <a:latin typeface="Arial" panose="020B0604020202020204" pitchFamily="34" charset="0"/>
                <a:cs typeface="Arial" panose="020B0604020202020204" pitchFamily="34" charset="0"/>
              </a:rPr>
              <a:t>Datawell´s</a:t>
            </a:r>
            <a:r>
              <a:rPr lang="en-US" dirty="0" smtClean="0">
                <a:latin typeface="Arial" panose="020B0604020202020204" pitchFamily="34" charset="0"/>
                <a:cs typeface="Arial" panose="020B0604020202020204" pitchFamily="34" charset="0"/>
              </a:rPr>
              <a:t>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“Planning version groupers published”</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12</a:t>
            </a:fld>
            <a:endParaRPr lang="fi-FI" b="1" dirty="0"/>
          </a:p>
        </p:txBody>
      </p:sp>
    </p:spTree>
    <p:extLst>
      <p:ext uri="{BB962C8B-B14F-4D97-AF65-F5344CB8AC3E}">
        <p14:creationId xmlns:p14="http://schemas.microsoft.com/office/powerpoint/2010/main" val="2024533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2016-06-15 </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Publication of table of changes of definition tables of Planning versions (PL1) from previous year with each change linked to case at issue in List of Technical and DRG changes (Main Program supplier)</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err="1" smtClean="0">
                <a:latin typeface="Arial" panose="020B0604020202020204" pitchFamily="34" charset="0"/>
                <a:cs typeface="Arial" panose="020B0604020202020204" pitchFamily="34" charset="0"/>
              </a:rPr>
              <a:t>Datawell´s</a:t>
            </a:r>
            <a:r>
              <a:rPr lang="en-US" dirty="0" smtClean="0">
                <a:latin typeface="Arial" panose="020B0604020202020204" pitchFamily="34" charset="0"/>
                <a:cs typeface="Arial" panose="020B0604020202020204" pitchFamily="34" charset="0"/>
              </a:rPr>
              <a:t>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“Table of changes of definition tables of PL1 published”</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13</a:t>
            </a:fld>
            <a:endParaRPr lang="fi-FI" b="1" dirty="0"/>
          </a:p>
        </p:txBody>
      </p:sp>
    </p:spTree>
    <p:extLst>
      <p:ext uri="{BB962C8B-B14F-4D97-AF65-F5344CB8AC3E}">
        <p14:creationId xmlns:p14="http://schemas.microsoft.com/office/powerpoint/2010/main" val="13963745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2016-06-30</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Delivery of National ICD and NCSP versions to Nordic Casemix Centre (National organization)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Your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“ICD and NCSP versions delivered to Nordic Casemix 	Centre”</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14</a:t>
            </a:fld>
            <a:endParaRPr lang="fi-FI" b="1" dirty="0"/>
          </a:p>
        </p:txBody>
      </p:sp>
    </p:spTree>
    <p:extLst>
      <p:ext uri="{BB962C8B-B14F-4D97-AF65-F5344CB8AC3E}">
        <p14:creationId xmlns:p14="http://schemas.microsoft.com/office/powerpoint/2010/main" val="8585886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2016-08-12</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NCSP+ and ICD10+ update (Nordic Casemix Centre)</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Nordic Casemix Centre´s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“NCSP+ and ICD10+ updated to Nordic Casemix Centre´s 	webpage”</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15</a:t>
            </a:fld>
            <a:endParaRPr lang="fi-FI" b="1" dirty="0"/>
          </a:p>
        </p:txBody>
      </p:sp>
    </p:spTree>
    <p:extLst>
      <p:ext uri="{BB962C8B-B14F-4D97-AF65-F5344CB8AC3E}">
        <p14:creationId xmlns:p14="http://schemas.microsoft.com/office/powerpoint/2010/main" val="42493228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a:latin typeface="Arial" panose="020B0604020202020204" pitchFamily="34" charset="0"/>
                <a:cs typeface="Arial" panose="020B0604020202020204" pitchFamily="34" charset="0"/>
              </a:rPr>
              <a:t>2016-08-25-26</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Meeting of Nord DRG experts to complete NCSP+ and ICD10+ and check properties of new codes (everybody) and </a:t>
            </a:r>
            <a:r>
              <a:rPr lang="en-US" u="sng" dirty="0" smtClean="0">
                <a:latin typeface="Arial" panose="020B0604020202020204" pitchFamily="34" charset="0"/>
                <a:cs typeface="Arial" panose="020B0604020202020204" pitchFamily="34" charset="0"/>
              </a:rPr>
              <a:t>Comments and corrections to NCSP+ and ICD10+ mapping </a:t>
            </a:r>
            <a:r>
              <a:rPr lang="en-US" dirty="0" smtClean="0">
                <a:latin typeface="Arial" panose="020B0604020202020204" pitchFamily="34" charset="0"/>
                <a:cs typeface="Arial" panose="020B0604020202020204" pitchFamily="34" charset="0"/>
              </a:rPr>
              <a:t>(National organization)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Your comment to Forum:</a:t>
            </a:r>
          </a:p>
          <a:p>
            <a:pPr marL="0" indent="0">
              <a:buNone/>
            </a:pPr>
            <a:r>
              <a:rPr lang="en-US" dirty="0">
                <a:latin typeface="Arial" panose="020B0604020202020204" pitchFamily="34" charset="0"/>
                <a:cs typeface="Arial" panose="020B0604020202020204" pitchFamily="34" charset="0"/>
              </a:rPr>
              <a:t>	“XX would like the following changes to be made….”</a:t>
            </a:r>
          </a:p>
          <a:p>
            <a:pPr marL="0" indent="0">
              <a:buNone/>
            </a:pPr>
            <a:r>
              <a:rPr lang="en-US" dirty="0" smtClean="0">
                <a:latin typeface="Arial" panose="020B0604020202020204" pitchFamily="34" charset="0"/>
                <a:cs typeface="Arial" panose="020B0604020202020204" pitchFamily="34" charset="0"/>
              </a:rPr>
              <a:t>			OR</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“XX has no comments, nor corrections”</a:t>
            </a:r>
          </a:p>
          <a:p>
            <a:pPr marL="0" indent="0">
              <a:buNone/>
            </a:pPr>
            <a:endParaRPr lang="en-US" dirty="0" smtClean="0">
              <a:latin typeface="Arial" panose="020B0604020202020204" pitchFamily="34" charset="0"/>
              <a:cs typeface="Arial" panose="020B0604020202020204" pitchFamily="34" charset="0"/>
            </a:endParaRP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solidFill>
                  <a:schemeClr val="bg1">
                    <a:lumMod val="50000"/>
                  </a:schemeClr>
                </a:solidFill>
              </a:rPr>
              <a:t>16</a:t>
            </a:fld>
            <a:endParaRPr lang="fi-FI" b="1" dirty="0">
              <a:solidFill>
                <a:schemeClr val="bg1">
                  <a:lumMod val="50000"/>
                </a:schemeClr>
              </a:solidFill>
            </a:endParaRPr>
          </a:p>
        </p:txBody>
      </p:sp>
    </p:spTree>
    <p:extLst>
      <p:ext uri="{BB962C8B-B14F-4D97-AF65-F5344CB8AC3E}">
        <p14:creationId xmlns:p14="http://schemas.microsoft.com/office/powerpoint/2010/main" val="828396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2016-09-02 </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Delivery of updated list of DRG changes and Technical changes for national versions to Nordic Casemix Centre (National organization)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Your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“Updated list of DRG and Technical changes delivered to 	Nordic Casemix Centre”</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17</a:t>
            </a:fld>
            <a:endParaRPr lang="fi-FI" b="1" dirty="0"/>
          </a:p>
        </p:txBody>
      </p:sp>
    </p:spTree>
    <p:extLst>
      <p:ext uri="{BB962C8B-B14F-4D97-AF65-F5344CB8AC3E}">
        <p14:creationId xmlns:p14="http://schemas.microsoft.com/office/powerpoint/2010/main" val="22575364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2016-09-02</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Delivery of updated list of DRG changes and Technical Changes for national versions to software supplier (Nordic Casemix Center)</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Nordic Casemix Centre´s comment to Forum:</a:t>
            </a:r>
          </a:p>
          <a:p>
            <a:pPr marL="0" indent="0">
              <a:buNone/>
            </a:pPr>
            <a:r>
              <a:rPr lang="en-US" dirty="0">
                <a:latin typeface="Arial" panose="020B0604020202020204" pitchFamily="34" charset="0"/>
                <a:cs typeface="Arial" panose="020B0604020202020204" pitchFamily="34" charset="0"/>
              </a:rPr>
              <a:t>	“Updated list of DRG and Technical changes delivered to </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Datawell</a:t>
            </a:r>
            <a:r>
              <a:rPr lang="en-US" dirty="0" smtClean="0">
                <a:latin typeface="Arial" panose="020B0604020202020204" pitchFamily="34" charset="0"/>
                <a:cs typeface="Arial" panose="020B0604020202020204" pitchFamily="34" charset="0"/>
              </a:rPr>
              <a:t>”</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18</a:t>
            </a:fld>
            <a:endParaRPr lang="fi-FI" b="1" dirty="0"/>
          </a:p>
        </p:txBody>
      </p:sp>
    </p:spTree>
    <p:extLst>
      <p:ext uri="{BB962C8B-B14F-4D97-AF65-F5344CB8AC3E}">
        <p14:creationId xmlns:p14="http://schemas.microsoft.com/office/powerpoint/2010/main" val="3840404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2016-09-23 </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Delivery of National PR0 definition tables with table of changes from PL1 version (Main Program supplier)</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err="1" smtClean="0">
                <a:latin typeface="Arial" panose="020B0604020202020204" pitchFamily="34" charset="0"/>
                <a:cs typeface="Arial" panose="020B0604020202020204" pitchFamily="34" charset="0"/>
              </a:rPr>
              <a:t>Datawell´s</a:t>
            </a:r>
            <a:r>
              <a:rPr lang="en-US" dirty="0" smtClean="0">
                <a:latin typeface="Arial" panose="020B0604020202020204" pitchFamily="34" charset="0"/>
                <a:cs typeface="Arial" panose="020B0604020202020204" pitchFamily="34" charset="0"/>
              </a:rPr>
              <a:t>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“National PR0 definition table and table of changes from 	PL1 version delivered”</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19</a:t>
            </a:fld>
            <a:endParaRPr lang="fi-FI" b="1" dirty="0"/>
          </a:p>
        </p:txBody>
      </p:sp>
    </p:spTree>
    <p:extLst>
      <p:ext uri="{BB962C8B-B14F-4D97-AF65-F5344CB8AC3E}">
        <p14:creationId xmlns:p14="http://schemas.microsoft.com/office/powerpoint/2010/main" val="2638516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This</a:t>
            </a:r>
            <a:r>
              <a:rPr lang="fi-FI" dirty="0" smtClean="0"/>
              <a:t> </a:t>
            </a:r>
            <a:r>
              <a:rPr lang="fi-FI" dirty="0" err="1" smtClean="0"/>
              <a:t>presentation</a:t>
            </a:r>
            <a:endParaRPr lang="fi-FI" dirty="0"/>
          </a:p>
        </p:txBody>
      </p:sp>
      <p:sp>
        <p:nvSpPr>
          <p:cNvPr id="5" name="Sisällön paikkamerkki 4"/>
          <p:cNvSpPr>
            <a:spLocks noGrp="1"/>
          </p:cNvSpPr>
          <p:nvPr>
            <p:ph idx="1"/>
          </p:nvPr>
        </p:nvSpPr>
        <p:spPr>
          <a:xfrm>
            <a:off x="838200" y="1690688"/>
            <a:ext cx="10515600" cy="5032375"/>
          </a:xfrm>
        </p:spPr>
        <p:txBody>
          <a:bodyPr>
            <a:normAutofit fontScale="92500" lnSpcReduction="20000"/>
          </a:bodyPr>
          <a:lstStyle/>
          <a:p>
            <a:pPr marL="0" indent="0">
              <a:buNone/>
            </a:pPr>
            <a:r>
              <a:rPr lang="en-US" dirty="0" smtClean="0"/>
              <a:t>This presentation has been made from the national organizations point of view, but also other parties will benefit of it.</a:t>
            </a:r>
          </a:p>
          <a:p>
            <a:pPr marL="0" indent="0">
              <a:buNone/>
            </a:pPr>
            <a:endParaRPr lang="en-US" dirty="0" smtClean="0"/>
          </a:p>
          <a:p>
            <a:pPr marL="0" indent="0">
              <a:buNone/>
            </a:pPr>
            <a:endParaRPr lang="en-US" dirty="0" smtClean="0"/>
          </a:p>
          <a:p>
            <a:pPr marL="0" indent="0">
              <a:buNone/>
            </a:pPr>
            <a:r>
              <a:rPr lang="en-US" u="sng" dirty="0" smtClean="0"/>
              <a:t>Forum users/parties in this presentation:</a:t>
            </a:r>
          </a:p>
          <a:p>
            <a:pPr marL="0" indent="0">
              <a:buNone/>
            </a:pPr>
            <a:endParaRPr lang="en-US" sz="1000" dirty="0"/>
          </a:p>
          <a:p>
            <a:pPr>
              <a:buFont typeface="Wingdings" panose="05000000000000000000" pitchFamily="2" charset="2"/>
              <a:buChar char="§"/>
            </a:pPr>
            <a:r>
              <a:rPr lang="en-US" dirty="0" smtClean="0"/>
              <a:t>National organization = You</a:t>
            </a:r>
          </a:p>
          <a:p>
            <a:pPr>
              <a:buFont typeface="Wingdings" panose="05000000000000000000" pitchFamily="2" charset="2"/>
              <a:buChar char="§"/>
            </a:pPr>
            <a:endParaRPr lang="en-US" sz="1000" dirty="0"/>
          </a:p>
          <a:p>
            <a:pPr>
              <a:buFont typeface="Wingdings" panose="05000000000000000000" pitchFamily="2" charset="2"/>
              <a:buChar char="§"/>
            </a:pPr>
            <a:r>
              <a:rPr lang="en-US" dirty="0" smtClean="0"/>
              <a:t>Main Program supplier = </a:t>
            </a:r>
            <a:r>
              <a:rPr lang="en-US" dirty="0" err="1" smtClean="0"/>
              <a:t>Datawell</a:t>
            </a:r>
            <a:endParaRPr lang="en-US" dirty="0" smtClean="0"/>
          </a:p>
          <a:p>
            <a:pPr>
              <a:buFont typeface="Wingdings" panose="05000000000000000000" pitchFamily="2" charset="2"/>
              <a:buChar char="§"/>
            </a:pPr>
            <a:endParaRPr lang="en-US" sz="1000" dirty="0"/>
          </a:p>
          <a:p>
            <a:pPr>
              <a:buFont typeface="Wingdings" panose="05000000000000000000" pitchFamily="2" charset="2"/>
              <a:buChar char="§"/>
            </a:pPr>
            <a:r>
              <a:rPr lang="en-US" dirty="0" smtClean="0"/>
              <a:t>Nordic Casemix </a:t>
            </a:r>
            <a:r>
              <a:rPr lang="en-US" dirty="0" err="1" smtClean="0"/>
              <a:t>centre</a:t>
            </a:r>
            <a:endParaRPr lang="en-US" dirty="0" smtClean="0"/>
          </a:p>
          <a:p>
            <a:pPr>
              <a:buFont typeface="Wingdings" panose="05000000000000000000" pitchFamily="2" charset="2"/>
              <a:buChar char="§"/>
            </a:pPr>
            <a:endParaRPr lang="en-US" dirty="0"/>
          </a:p>
          <a:p>
            <a:pPr marL="0" indent="0">
              <a:buNone/>
            </a:pPr>
            <a:endParaRPr lang="en-US" sz="1600" dirty="0" smtClean="0"/>
          </a:p>
          <a:p>
            <a:pPr marL="0" indent="0">
              <a:buNone/>
            </a:pPr>
            <a:r>
              <a:rPr lang="en-US" sz="1600" dirty="0"/>
              <a:t>	</a:t>
            </a:r>
            <a:r>
              <a:rPr lang="en-US" sz="1600" dirty="0" smtClean="0"/>
              <a:t>						</a:t>
            </a:r>
            <a:endParaRPr lang="en-US" sz="1600" dirty="0"/>
          </a:p>
        </p:txBody>
      </p:sp>
      <p:sp>
        <p:nvSpPr>
          <p:cNvPr id="11" name="Dian numeron paikkamerkki 10"/>
          <p:cNvSpPr>
            <a:spLocks noGrp="1"/>
          </p:cNvSpPr>
          <p:nvPr>
            <p:ph type="sldNum" sz="quarter" idx="12"/>
          </p:nvPr>
        </p:nvSpPr>
        <p:spPr/>
        <p:txBody>
          <a:bodyPr/>
          <a:lstStyle/>
          <a:p>
            <a:fld id="{3CC4CDE7-1516-424B-9FA9-3BB0496BB1E1}" type="slidenum">
              <a:rPr lang="fi-FI" b="1" smtClean="0">
                <a:solidFill>
                  <a:schemeClr val="bg1">
                    <a:lumMod val="50000"/>
                  </a:schemeClr>
                </a:solidFill>
              </a:rPr>
              <a:t>2</a:t>
            </a:fld>
            <a:endParaRPr lang="fi-FI" b="1" dirty="0">
              <a:solidFill>
                <a:schemeClr val="bg1">
                  <a:lumMod val="50000"/>
                </a:schemeClr>
              </a:solidFill>
            </a:endParaRPr>
          </a:p>
        </p:txBody>
      </p:sp>
    </p:spTree>
    <p:extLst>
      <p:ext uri="{BB962C8B-B14F-4D97-AF65-F5344CB8AC3E}">
        <p14:creationId xmlns:p14="http://schemas.microsoft.com/office/powerpoint/2010/main" val="20848925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2016-10-07</a:t>
            </a:r>
            <a:endParaRPr lang="fi-FI" dirty="0"/>
          </a:p>
        </p:txBody>
      </p:sp>
      <p:sp>
        <p:nvSpPr>
          <p:cNvPr id="3" name="Sisällön paikkamerkki 2"/>
          <p:cNvSpPr>
            <a:spLocks noGrp="1"/>
          </p:cNvSpPr>
          <p:nvPr>
            <p:ph idx="1"/>
          </p:nvPr>
        </p:nvSpPr>
        <p:spPr>
          <a:xfrm>
            <a:off x="838200" y="1825624"/>
            <a:ext cx="11353800" cy="5032375"/>
          </a:xfrm>
        </p:spPr>
        <p:txBody>
          <a:bodyPr>
            <a:normAutofit fontScale="92500" lnSpcReduction="10000"/>
          </a:bodyPr>
          <a:lstStyle/>
          <a:p>
            <a:pPr marL="0" indent="0">
              <a:buNone/>
            </a:pPr>
            <a:r>
              <a:rPr lang="en-US" dirty="0" smtClean="0">
                <a:latin typeface="Arial" panose="020B0604020202020204" pitchFamily="34" charset="0"/>
                <a:cs typeface="Arial" panose="020B0604020202020204" pitchFamily="34" charset="0"/>
              </a:rPr>
              <a:t>Comments and corrections to National PR0 version (Nordic Casemix Centre and National organization)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Nordic Casemix Centre´s comment to Forum:</a:t>
            </a:r>
          </a:p>
          <a:p>
            <a:pPr marL="0" indent="0">
              <a:buNone/>
            </a:pPr>
            <a:r>
              <a:rPr lang="en-US"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“Nordic Casemix </a:t>
            </a:r>
            <a:r>
              <a:rPr lang="en-US" sz="2400" dirty="0" err="1" smtClean="0">
                <a:latin typeface="Arial" panose="020B0604020202020204" pitchFamily="34" charset="0"/>
                <a:cs typeface="Arial" panose="020B0604020202020204" pitchFamily="34" charset="0"/>
              </a:rPr>
              <a:t>centre</a:t>
            </a:r>
            <a:r>
              <a:rPr lang="en-US" sz="2400" dirty="0" smtClean="0">
                <a:latin typeface="Arial" panose="020B0604020202020204" pitchFamily="34" charset="0"/>
                <a:cs typeface="Arial" panose="020B0604020202020204" pitchFamily="34" charset="0"/>
              </a:rPr>
              <a:t> would like the following changes to be made…”					OR</a:t>
            </a:r>
            <a:endParaRPr lang="en-US" sz="2400" dirty="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	“Nordic Casemix Centre has no comments nor corrections”</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Your comment to Forum:</a:t>
            </a:r>
          </a:p>
          <a:p>
            <a:pPr marL="0" indent="0">
              <a:buNone/>
            </a:pPr>
            <a:r>
              <a:rPr lang="en-US"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“XX would like the following changes to be made</a:t>
            </a:r>
            <a:r>
              <a:rPr lang="en-US" sz="2400" dirty="0" smtClean="0">
                <a:latin typeface="Arial" panose="020B0604020202020204" pitchFamily="34" charset="0"/>
                <a:cs typeface="Arial" panose="020B0604020202020204" pitchFamily="34" charset="0"/>
              </a:rPr>
              <a:t>….” </a:t>
            </a:r>
          </a:p>
          <a:p>
            <a:pPr marL="0" indent="0">
              <a:buNone/>
            </a:pP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		OR</a:t>
            </a:r>
          </a:p>
          <a:p>
            <a:pPr marL="0" indent="0">
              <a:buNone/>
            </a:pPr>
            <a:r>
              <a:rPr lang="en-US" sz="2400" dirty="0">
                <a:latin typeface="Arial" panose="020B0604020202020204" pitchFamily="34" charset="0"/>
                <a:cs typeface="Arial" panose="020B0604020202020204" pitchFamily="34" charset="0"/>
              </a:rPr>
              <a:t>	“XX has no </a:t>
            </a:r>
            <a:r>
              <a:rPr lang="en-US" sz="2400" dirty="0" smtClean="0">
                <a:latin typeface="Arial" panose="020B0604020202020204" pitchFamily="34" charset="0"/>
                <a:cs typeface="Arial" panose="020B0604020202020204" pitchFamily="34" charset="0"/>
              </a:rPr>
              <a:t>comments </a:t>
            </a:r>
            <a:r>
              <a:rPr lang="en-US" sz="2400" dirty="0">
                <a:latin typeface="Arial" panose="020B0604020202020204" pitchFamily="34" charset="0"/>
                <a:cs typeface="Arial" panose="020B0604020202020204" pitchFamily="34" charset="0"/>
              </a:rPr>
              <a:t>nor corrections</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2"/>
          </p:nvPr>
        </p:nvSpPr>
        <p:spPr/>
        <p:txBody>
          <a:bodyPr/>
          <a:lstStyle/>
          <a:p>
            <a:fld id="{3CC4CDE7-1516-424B-9FA9-3BB0496BB1E1}" type="slidenum">
              <a:rPr lang="fi-FI" b="1" smtClean="0">
                <a:solidFill>
                  <a:schemeClr val="bg1">
                    <a:lumMod val="50000"/>
                  </a:schemeClr>
                </a:solidFill>
              </a:rPr>
              <a:t>20</a:t>
            </a:fld>
            <a:endParaRPr lang="fi-FI" b="1" dirty="0">
              <a:solidFill>
                <a:schemeClr val="bg1">
                  <a:lumMod val="50000"/>
                </a:schemeClr>
              </a:solidFill>
            </a:endParaRPr>
          </a:p>
        </p:txBody>
      </p:sp>
    </p:spTree>
    <p:extLst>
      <p:ext uri="{BB962C8B-B14F-4D97-AF65-F5344CB8AC3E}">
        <p14:creationId xmlns:p14="http://schemas.microsoft.com/office/powerpoint/2010/main" val="8821712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2016-10-14</a:t>
            </a:r>
            <a:endParaRPr lang="fi-FI" dirty="0"/>
          </a:p>
        </p:txBody>
      </p:sp>
      <p:sp>
        <p:nvSpPr>
          <p:cNvPr id="3" name="Sisällön paikkamerkki 2"/>
          <p:cNvSpPr>
            <a:spLocks noGrp="1"/>
          </p:cNvSpPr>
          <p:nvPr>
            <p:ph idx="1"/>
          </p:nvPr>
        </p:nvSpPr>
        <p:spPr>
          <a:xfrm>
            <a:off x="838200" y="1825624"/>
            <a:ext cx="10515600" cy="5032375"/>
          </a:xfrm>
        </p:spPr>
        <p:txBody>
          <a:bodyPr/>
          <a:lstStyle/>
          <a:p>
            <a:pPr marL="0" indent="0">
              <a:buNone/>
            </a:pPr>
            <a:r>
              <a:rPr lang="en-US" dirty="0" smtClean="0">
                <a:latin typeface="Arial" panose="020B0604020202020204" pitchFamily="34" charset="0"/>
                <a:cs typeface="Arial" panose="020B0604020202020204" pitchFamily="34" charset="0"/>
              </a:rPr>
              <a:t>Publication of </a:t>
            </a:r>
            <a:r>
              <a:rPr lang="en-US" dirty="0" err="1" smtClean="0">
                <a:latin typeface="Arial" panose="020B0604020202020204" pitchFamily="34" charset="0"/>
                <a:cs typeface="Arial" panose="020B0604020202020204" pitchFamily="34" charset="0"/>
              </a:rPr>
              <a:t>NordDRG</a:t>
            </a:r>
            <a:r>
              <a:rPr lang="en-US" dirty="0" smtClean="0">
                <a:latin typeface="Arial" panose="020B0604020202020204" pitchFamily="34" charset="0"/>
                <a:cs typeface="Arial" panose="020B0604020202020204" pitchFamily="34" charset="0"/>
              </a:rPr>
              <a:t> National Production versions (PR 1.0) definition tables to program suppliers (Main Program supplier and Nordic Casemix Centre)</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err="1" smtClean="0">
                <a:latin typeface="Arial" panose="020B0604020202020204" pitchFamily="34" charset="0"/>
                <a:cs typeface="Arial" panose="020B0604020202020204" pitchFamily="34" charset="0"/>
              </a:rPr>
              <a:t>Datawell´s</a:t>
            </a:r>
            <a:r>
              <a:rPr lang="en-US" dirty="0">
                <a:latin typeface="Arial" panose="020B0604020202020204" pitchFamily="34" charset="0"/>
                <a:cs typeface="Arial" panose="020B0604020202020204" pitchFamily="34" charset="0"/>
              </a:rPr>
              <a:t> / Nordic Casemix </a:t>
            </a:r>
            <a:r>
              <a:rPr lang="en-US" dirty="0" smtClean="0">
                <a:latin typeface="Arial" panose="020B0604020202020204" pitchFamily="34" charset="0"/>
                <a:cs typeface="Arial" panose="020B0604020202020204" pitchFamily="34" charset="0"/>
              </a:rPr>
              <a:t>Centre´s comment to Forum:</a:t>
            </a:r>
          </a:p>
          <a:p>
            <a:pPr marL="0" indent="0">
              <a:buNone/>
            </a:pP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NordDRG</a:t>
            </a:r>
            <a:r>
              <a:rPr lang="en-US" dirty="0">
                <a:latin typeface="Arial" panose="020B0604020202020204" pitchFamily="34" charset="0"/>
                <a:cs typeface="Arial" panose="020B0604020202020204" pitchFamily="34" charset="0"/>
              </a:rPr>
              <a:t> National Production versions (PR 1.0) definition </a:t>
            </a:r>
            <a:r>
              <a:rPr lang="en-US" dirty="0" smtClean="0">
                <a:latin typeface="Arial" panose="020B0604020202020204" pitchFamily="34" charset="0"/>
                <a:cs typeface="Arial" panose="020B0604020202020204" pitchFamily="34" charset="0"/>
              </a:rPr>
              <a:t>	tables </a:t>
            </a:r>
            <a:r>
              <a:rPr lang="en-US" dirty="0">
                <a:latin typeface="Arial" panose="020B0604020202020204" pitchFamily="34" charset="0"/>
                <a:cs typeface="Arial" panose="020B0604020202020204" pitchFamily="34" charset="0"/>
              </a:rPr>
              <a:t>to program suppliers </a:t>
            </a:r>
            <a:r>
              <a:rPr lang="en-US" dirty="0" smtClean="0">
                <a:latin typeface="Arial" panose="020B0604020202020204" pitchFamily="34" charset="0"/>
                <a:cs typeface="Arial" panose="020B0604020202020204" pitchFamily="34" charset="0"/>
              </a:rPr>
              <a:t>published”</a:t>
            </a:r>
          </a:p>
          <a:p>
            <a:pPr marL="0" indent="0">
              <a:buNone/>
            </a:pPr>
            <a:endParaRPr lang="en-US" dirty="0">
              <a:latin typeface="Arial" panose="020B0604020202020204" pitchFamily="34" charset="0"/>
              <a:cs typeface="Arial" panose="020B0604020202020204" pitchFamily="34" charset="0"/>
            </a:endParaRPr>
          </a:p>
          <a:p>
            <a:pPr marL="0" indent="0">
              <a:buNone/>
            </a:pPr>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solidFill>
                  <a:schemeClr val="bg1">
                    <a:lumMod val="50000"/>
                  </a:schemeClr>
                </a:solidFill>
              </a:rPr>
              <a:t>21</a:t>
            </a:fld>
            <a:endParaRPr lang="fi-FI" b="1" dirty="0">
              <a:solidFill>
                <a:schemeClr val="bg1">
                  <a:lumMod val="50000"/>
                </a:schemeClr>
              </a:solidFill>
            </a:endParaRPr>
          </a:p>
        </p:txBody>
      </p:sp>
    </p:spTree>
    <p:extLst>
      <p:ext uri="{BB962C8B-B14F-4D97-AF65-F5344CB8AC3E}">
        <p14:creationId xmlns:p14="http://schemas.microsoft.com/office/powerpoint/2010/main" val="9852621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2016-11-04</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Publication of Production version groupers (Main Program supplier)</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err="1" smtClean="0">
                <a:latin typeface="Arial" panose="020B0604020202020204" pitchFamily="34" charset="0"/>
                <a:cs typeface="Arial" panose="020B0604020202020204" pitchFamily="34" charset="0"/>
              </a:rPr>
              <a:t>Datawell´s</a:t>
            </a:r>
            <a:r>
              <a:rPr lang="en-US" dirty="0" smtClean="0">
                <a:latin typeface="Arial" panose="020B0604020202020204" pitchFamily="34" charset="0"/>
                <a:cs typeface="Arial" panose="020B0604020202020204" pitchFamily="34" charset="0"/>
              </a:rPr>
              <a:t> comment to Forum:</a:t>
            </a:r>
          </a:p>
          <a:p>
            <a:pPr marL="0" indent="0">
              <a:buNone/>
            </a:pPr>
            <a:r>
              <a:rPr lang="en-US" dirty="0">
                <a:latin typeface="Arial" panose="020B0604020202020204" pitchFamily="34" charset="0"/>
                <a:cs typeface="Arial" panose="020B0604020202020204" pitchFamily="34" charset="0"/>
              </a:rPr>
              <a:t>	“Production version groupers p</a:t>
            </a:r>
            <a:r>
              <a:rPr lang="en-US" dirty="0" smtClean="0">
                <a:latin typeface="Arial" panose="020B0604020202020204" pitchFamily="34" charset="0"/>
                <a:cs typeface="Arial" panose="020B0604020202020204" pitchFamily="34" charset="0"/>
              </a:rPr>
              <a:t>ublished”</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22</a:t>
            </a:fld>
            <a:endParaRPr lang="fi-FI" b="1" dirty="0"/>
          </a:p>
        </p:txBody>
      </p:sp>
    </p:spTree>
    <p:extLst>
      <p:ext uri="{BB962C8B-B14F-4D97-AF65-F5344CB8AC3E}">
        <p14:creationId xmlns:p14="http://schemas.microsoft.com/office/powerpoint/2010/main" val="19385342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2015-11-04</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Publication of table of changes of definition tables of Production versions from previous year with each change linked to case at issue in the List of Technical and DRG changes (Main Program supplier)</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err="1" smtClean="0">
                <a:latin typeface="Arial" panose="020B0604020202020204" pitchFamily="34" charset="0"/>
                <a:cs typeface="Arial" panose="020B0604020202020204" pitchFamily="34" charset="0"/>
              </a:rPr>
              <a:t>Datawell´s</a:t>
            </a:r>
            <a:r>
              <a:rPr lang="en-US" dirty="0" smtClean="0">
                <a:latin typeface="Arial" panose="020B0604020202020204" pitchFamily="34" charset="0"/>
                <a:cs typeface="Arial" panose="020B0604020202020204" pitchFamily="34" charset="0"/>
              </a:rPr>
              <a:t>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“Table of changes of definition tables of Production versions 	from previous </a:t>
            </a:r>
            <a:r>
              <a:rPr lang="en-US" dirty="0">
                <a:latin typeface="Arial" panose="020B0604020202020204" pitchFamily="34" charset="0"/>
                <a:cs typeface="Arial" panose="020B0604020202020204" pitchFamily="34" charset="0"/>
              </a:rPr>
              <a:t>year with each change linked to case at </a:t>
            </a:r>
            <a:r>
              <a:rPr lang="en-US" dirty="0" smtClean="0">
                <a:latin typeface="Arial" panose="020B0604020202020204" pitchFamily="34" charset="0"/>
                <a:cs typeface="Arial" panose="020B0604020202020204" pitchFamily="34" charset="0"/>
              </a:rPr>
              <a:t>	issue </a:t>
            </a:r>
            <a:r>
              <a:rPr lang="en-US" dirty="0">
                <a:latin typeface="Arial" panose="020B0604020202020204" pitchFamily="34" charset="0"/>
                <a:cs typeface="Arial" panose="020B0604020202020204" pitchFamily="34" charset="0"/>
              </a:rPr>
              <a:t>in the List of Technical and DRG changes </a:t>
            </a:r>
            <a:r>
              <a:rPr lang="en-US" dirty="0" smtClean="0">
                <a:latin typeface="Arial" panose="020B0604020202020204" pitchFamily="34" charset="0"/>
                <a:cs typeface="Arial" panose="020B0604020202020204" pitchFamily="34" charset="0"/>
              </a:rPr>
              <a:t>published”</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23</a:t>
            </a:fld>
            <a:endParaRPr lang="fi-FI" b="1" dirty="0"/>
          </a:p>
        </p:txBody>
      </p:sp>
    </p:spTree>
    <p:extLst>
      <p:ext uri="{BB962C8B-B14F-4D97-AF65-F5344CB8AC3E}">
        <p14:creationId xmlns:p14="http://schemas.microsoft.com/office/powerpoint/2010/main" val="17366812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Arial" panose="020B0604020202020204" pitchFamily="34" charset="0"/>
                <a:cs typeface="Arial" panose="020B0604020202020204" pitchFamily="34" charset="0"/>
              </a:rPr>
              <a:t>In case of an </a:t>
            </a:r>
            <a:r>
              <a:rPr lang="fi-FI" dirty="0" err="1" smtClean="0">
                <a:latin typeface="Arial" panose="020B0604020202020204" pitchFamily="34" charset="0"/>
                <a:cs typeface="Arial" panose="020B0604020202020204" pitchFamily="34" charset="0"/>
              </a:rPr>
              <a:t>error</a:t>
            </a:r>
            <a:r>
              <a:rPr lang="fi-FI" dirty="0" smtClean="0">
                <a:latin typeface="Arial" panose="020B0604020202020204" pitchFamily="34" charset="0"/>
                <a:cs typeface="Arial" panose="020B0604020202020204" pitchFamily="34" charset="0"/>
              </a:rPr>
              <a:t> in </a:t>
            </a:r>
            <a:r>
              <a:rPr lang="fi-FI" dirty="0" err="1" smtClean="0">
                <a:latin typeface="Arial" panose="020B0604020202020204" pitchFamily="34" charset="0"/>
                <a:cs typeface="Arial" panose="020B0604020202020204" pitchFamily="34" charset="0"/>
              </a:rPr>
              <a:t>codes</a:t>
            </a:r>
            <a:r>
              <a:rPr lang="fi-FI" dirty="0" smtClean="0">
                <a:latin typeface="Arial" panose="020B0604020202020204" pitchFamily="34" charset="0"/>
                <a:cs typeface="Arial" panose="020B0604020202020204" pitchFamily="34" charset="0"/>
              </a:rPr>
              <a:t>…</a:t>
            </a:r>
            <a:endParaRPr lang="fi-FI" dirty="0">
              <a:latin typeface="Arial" panose="020B0604020202020204" pitchFamily="34" charset="0"/>
              <a:cs typeface="Arial" panose="020B0604020202020204" pitchFamily="34" charset="0"/>
            </a:endParaRPr>
          </a:p>
        </p:txBody>
      </p:sp>
      <p:sp>
        <p:nvSpPr>
          <p:cNvPr id="3" name="Sisällön paikkamerkki 2"/>
          <p:cNvSpPr>
            <a:spLocks noGrp="1"/>
          </p:cNvSpPr>
          <p:nvPr>
            <p:ph idx="1"/>
          </p:nvPr>
        </p:nvSpPr>
        <p:spPr/>
        <p:txBody>
          <a:bodyPr/>
          <a:lstStyle/>
          <a:p>
            <a:pPr marL="0" indent="0">
              <a:buNone/>
            </a:pPr>
            <a:r>
              <a:rPr lang="en-US" dirty="0" err="1" smtClean="0">
                <a:latin typeface="Arial" panose="020B0604020202020204" pitchFamily="34" charset="0"/>
                <a:cs typeface="Arial" panose="020B0604020202020204" pitchFamily="34" charset="0"/>
              </a:rPr>
              <a:t>Datawell´s</a:t>
            </a:r>
            <a:r>
              <a:rPr lang="en-US" dirty="0" smtClean="0">
                <a:latin typeface="Arial" panose="020B0604020202020204" pitchFamily="34" charset="0"/>
                <a:cs typeface="Arial" panose="020B0604020202020204" pitchFamily="34" charset="0"/>
              </a:rPr>
              <a:t> comment to Forum:</a:t>
            </a:r>
          </a:p>
          <a:p>
            <a:pPr marL="0" indent="0">
              <a:buNone/>
            </a:pP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Datawell</a:t>
            </a:r>
            <a:r>
              <a:rPr lang="en-US" dirty="0" smtClean="0">
                <a:latin typeface="Arial" panose="020B0604020202020204" pitchFamily="34" charset="0"/>
                <a:cs typeface="Arial" panose="020B0604020202020204" pitchFamily="34" charset="0"/>
              </a:rPr>
              <a:t> has found an error concerning……</a:t>
            </a:r>
          </a:p>
          <a:p>
            <a:pPr marL="0" indent="0">
              <a:buNone/>
            </a:pPr>
            <a:r>
              <a:rPr lang="en-US" dirty="0" smtClean="0">
                <a:latin typeface="Arial" panose="020B0604020202020204" pitchFamily="34" charset="0"/>
                <a:cs typeface="Arial" panose="020B0604020202020204" pitchFamily="34" charset="0"/>
              </a:rPr>
              <a:t>	Additional version is required. Shall we proceed with an 	additional version?”</a:t>
            </a:r>
          </a:p>
          <a:p>
            <a:pPr marL="0" indent="0">
              <a:buNone/>
            </a:pP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Your reply to the comment on Forum:</a:t>
            </a:r>
          </a:p>
          <a:p>
            <a:pPr marL="0" indent="0">
              <a:buNone/>
            </a:pPr>
            <a:r>
              <a:rPr lang="en-US" dirty="0" smtClean="0">
                <a:latin typeface="Arial" panose="020B0604020202020204" pitchFamily="34" charset="0"/>
                <a:cs typeface="Arial" panose="020B0604020202020204" pitchFamily="34" charset="0"/>
              </a:rPr>
              <a:t>	”XX permits proceeding with an additional version”</a:t>
            </a:r>
            <a:endParaRPr lang="en-US" dirty="0">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2"/>
          </p:nvPr>
        </p:nvSpPr>
        <p:spPr/>
        <p:txBody>
          <a:bodyPr/>
          <a:lstStyle/>
          <a:p>
            <a:fld id="{3CC4CDE7-1516-424B-9FA9-3BB0496BB1E1}" type="slidenum">
              <a:rPr lang="fi-FI" b="1" smtClean="0"/>
              <a:t>24</a:t>
            </a:fld>
            <a:endParaRPr lang="fi-FI" b="1" dirty="0"/>
          </a:p>
        </p:txBody>
      </p:sp>
    </p:spTree>
    <p:extLst>
      <p:ext uri="{BB962C8B-B14F-4D97-AF65-F5344CB8AC3E}">
        <p14:creationId xmlns:p14="http://schemas.microsoft.com/office/powerpoint/2010/main" val="7409914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9522668" y="0"/>
            <a:ext cx="2669332" cy="645659"/>
          </a:xfrm>
        </p:spPr>
        <p:txBody>
          <a:bodyPr>
            <a:noAutofit/>
          </a:bodyPr>
          <a:lstStyle/>
          <a:p>
            <a:r>
              <a:rPr lang="fi-FI" sz="2400" dirty="0" err="1" smtClean="0"/>
              <a:t>Year</a:t>
            </a:r>
            <a:r>
              <a:rPr lang="fi-FI" sz="2400" dirty="0" smtClean="0"/>
              <a:t> </a:t>
            </a:r>
            <a:r>
              <a:rPr lang="fi-FI" sz="2400" dirty="0" smtClean="0"/>
              <a:t>2016 </a:t>
            </a:r>
            <a:r>
              <a:rPr lang="fi-FI" sz="2400" dirty="0" err="1" smtClean="0"/>
              <a:t>deadlines</a:t>
            </a:r>
            <a:endParaRPr lang="fi-FI" sz="2400" dirty="0"/>
          </a:p>
        </p:txBody>
      </p:sp>
      <p:sp>
        <p:nvSpPr>
          <p:cNvPr id="3" name="Sisällön paikkamerkki 2"/>
          <p:cNvSpPr>
            <a:spLocks noGrp="1"/>
          </p:cNvSpPr>
          <p:nvPr>
            <p:ph idx="1"/>
          </p:nvPr>
        </p:nvSpPr>
        <p:spPr>
          <a:xfrm>
            <a:off x="251927" y="145547"/>
            <a:ext cx="11756571" cy="6348559"/>
          </a:xfrm>
        </p:spPr>
        <p:txBody>
          <a:bodyPr>
            <a:noAutofit/>
          </a:bodyPr>
          <a:lstStyle/>
          <a:p>
            <a:pPr>
              <a:lnSpc>
                <a:spcPct val="100000"/>
              </a:lnSpc>
            </a:pPr>
            <a:r>
              <a:rPr lang="en-US" sz="1100" dirty="0" smtClean="0">
                <a:latin typeface="Arial" panose="020B0604020202020204" pitchFamily="34" charset="0"/>
                <a:cs typeface="Arial" panose="020B0604020202020204" pitchFamily="34" charset="0"/>
              </a:rPr>
              <a:t>2016-01-29 </a:t>
            </a:r>
            <a:r>
              <a:rPr lang="en-US" sz="1100" dirty="0" smtClean="0">
                <a:latin typeface="Arial" panose="020B0604020202020204" pitchFamily="34" charset="0"/>
                <a:cs typeface="Arial" panose="020B0604020202020204" pitchFamily="34" charset="0"/>
              </a:rPr>
              <a:t>Delivery of major update proposal for NordDRG (National organization</a:t>
            </a:r>
            <a:r>
              <a:rPr lang="en-US" sz="1100" dirty="0" smtClean="0">
                <a:latin typeface="Arial" panose="020B0604020202020204" pitchFamily="34" charset="0"/>
                <a:cs typeface="Arial" panose="020B0604020202020204" pitchFamily="34" charset="0"/>
              </a:rPr>
              <a:t>)</a:t>
            </a:r>
          </a:p>
          <a:p>
            <a:pPr>
              <a:lnSpc>
                <a:spcPct val="100000"/>
              </a:lnSpc>
            </a:pPr>
            <a:r>
              <a:rPr lang="en-US" sz="1100" dirty="0" smtClean="0">
                <a:latin typeface="Arial" panose="020B0604020202020204" pitchFamily="34" charset="0"/>
                <a:cs typeface="Arial" panose="020B0604020202020204" pitchFamily="34" charset="0"/>
              </a:rPr>
              <a:t>2016-02-26 </a:t>
            </a:r>
            <a:r>
              <a:rPr lang="en-US" sz="1100" dirty="0" smtClean="0">
                <a:latin typeface="Arial" panose="020B0604020202020204" pitchFamily="34" charset="0"/>
                <a:cs typeface="Arial" panose="020B0604020202020204" pitchFamily="34" charset="0"/>
              </a:rPr>
              <a:t>Delivery of minor update proposal for NordDRG  (National organization)</a:t>
            </a:r>
          </a:p>
          <a:p>
            <a:pPr>
              <a:lnSpc>
                <a:spcPct val="100000"/>
              </a:lnSpc>
            </a:pPr>
            <a:r>
              <a:rPr lang="en-US" sz="1100" dirty="0" smtClean="0">
                <a:latin typeface="Arial" panose="020B0604020202020204" pitchFamily="34" charset="0"/>
                <a:cs typeface="Arial" panose="020B0604020202020204" pitchFamily="34" charset="0"/>
              </a:rPr>
              <a:t>2016-03-14 </a:t>
            </a:r>
            <a:r>
              <a:rPr lang="en-US" sz="1100" dirty="0" smtClean="0">
                <a:latin typeface="Arial" panose="020B0604020202020204" pitchFamily="34" charset="0"/>
                <a:cs typeface="Arial" panose="020B0604020202020204" pitchFamily="34" charset="0"/>
              </a:rPr>
              <a:t>- </a:t>
            </a:r>
            <a:r>
              <a:rPr lang="en-US" sz="1100" dirty="0" smtClean="0">
                <a:latin typeface="Arial" panose="020B0604020202020204" pitchFamily="34" charset="0"/>
                <a:cs typeface="Arial" panose="020B0604020202020204" pitchFamily="34" charset="0"/>
              </a:rPr>
              <a:t>15 </a:t>
            </a:r>
            <a:r>
              <a:rPr lang="en-US" sz="1100" dirty="0" smtClean="0">
                <a:latin typeface="Arial" panose="020B0604020202020204" pitchFamily="34" charset="0"/>
                <a:cs typeface="Arial" panose="020B0604020202020204" pitchFamily="34" charset="0"/>
              </a:rPr>
              <a:t>Expert group meeting (everybody)</a:t>
            </a:r>
          </a:p>
          <a:p>
            <a:pPr>
              <a:lnSpc>
                <a:spcPct val="100000"/>
              </a:lnSpc>
            </a:pPr>
            <a:r>
              <a:rPr lang="en-US" sz="1100" dirty="0" smtClean="0">
                <a:latin typeface="Arial" panose="020B0604020202020204" pitchFamily="34" charset="0"/>
                <a:cs typeface="Arial" panose="020B0604020202020204" pitchFamily="34" charset="0"/>
              </a:rPr>
              <a:t>2016-04-13 </a:t>
            </a:r>
            <a:r>
              <a:rPr lang="en-US" sz="1100" dirty="0" smtClean="0">
                <a:latin typeface="Arial" panose="020B0604020202020204" pitchFamily="34" charset="0"/>
                <a:cs typeface="Arial" panose="020B0604020202020204" pitchFamily="34" charset="0"/>
              </a:rPr>
              <a:t>Delivery of national lists of DRG changes and technical changes to Nordic Casemix Centre (National organization)</a:t>
            </a:r>
            <a:endParaRPr lang="en-US" sz="1100" b="1" dirty="0" smtClean="0">
              <a:latin typeface="Arial" panose="020B0604020202020204" pitchFamily="34" charset="0"/>
              <a:cs typeface="Arial" panose="020B0604020202020204" pitchFamily="34" charset="0"/>
            </a:endParaRPr>
          </a:p>
          <a:p>
            <a:pPr>
              <a:lnSpc>
                <a:spcPct val="100000"/>
              </a:lnSpc>
            </a:pPr>
            <a:r>
              <a:rPr lang="en-US" sz="1100" dirty="0" smtClean="0">
                <a:latin typeface="Arial" panose="020B0604020202020204" pitchFamily="34" charset="0"/>
                <a:cs typeface="Arial" panose="020B0604020202020204" pitchFamily="34" charset="0"/>
              </a:rPr>
              <a:t>2016-04-20 </a:t>
            </a:r>
            <a:r>
              <a:rPr lang="en-US" sz="1100" dirty="0" smtClean="0">
                <a:latin typeface="Arial" panose="020B0604020202020204" pitchFamily="34" charset="0"/>
                <a:cs typeface="Arial" panose="020B0604020202020204" pitchFamily="34" charset="0"/>
              </a:rPr>
              <a:t>Delivery of national lists of DRG changes and technical changes to Main Program supplier (Nordic Casemix Center)</a:t>
            </a:r>
          </a:p>
          <a:p>
            <a:pPr>
              <a:lnSpc>
                <a:spcPct val="100000"/>
              </a:lnSpc>
            </a:pPr>
            <a:r>
              <a:rPr lang="en-US" sz="1100" dirty="0" smtClean="0">
                <a:latin typeface="Arial" panose="020B0604020202020204" pitchFamily="34" charset="0"/>
                <a:cs typeface="Arial" panose="020B0604020202020204" pitchFamily="34" charset="0"/>
              </a:rPr>
              <a:t>2016-05-04 </a:t>
            </a:r>
            <a:r>
              <a:rPr lang="en-US" sz="1100" dirty="0" smtClean="0">
                <a:latin typeface="Arial" panose="020B0604020202020204" pitchFamily="34" charset="0"/>
                <a:cs typeface="Arial" panose="020B0604020202020204" pitchFamily="34" charset="0"/>
              </a:rPr>
              <a:t>Delivery of National Planning PL0-versions definition tables and a test grouper (if wished) with table of changes from previous year</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delivered to each national organization (Main Program supplier)</a:t>
            </a:r>
          </a:p>
          <a:p>
            <a:pPr>
              <a:lnSpc>
                <a:spcPct val="100000"/>
              </a:lnSpc>
            </a:pPr>
            <a:r>
              <a:rPr lang="en-US" sz="1100" dirty="0" smtClean="0">
                <a:latin typeface="Arial" panose="020B0604020202020204" pitchFamily="34" charset="0"/>
                <a:cs typeface="Arial" panose="020B0604020202020204" pitchFamily="34" charset="0"/>
              </a:rPr>
              <a:t>2016-05-18 </a:t>
            </a:r>
            <a:r>
              <a:rPr lang="en-US" sz="1100" dirty="0" smtClean="0">
                <a:latin typeface="Arial" panose="020B0604020202020204" pitchFamily="34" charset="0"/>
                <a:cs typeface="Arial" panose="020B0604020202020204" pitchFamily="34" charset="0"/>
              </a:rPr>
              <a:t>Comments and corrections to National Planning 0-versions (National organization)</a:t>
            </a:r>
          </a:p>
          <a:p>
            <a:pPr>
              <a:lnSpc>
                <a:spcPct val="100000"/>
              </a:lnSpc>
            </a:pPr>
            <a:r>
              <a:rPr lang="en-US" sz="1100" dirty="0" smtClean="0">
                <a:latin typeface="Arial" panose="020B0604020202020204" pitchFamily="34" charset="0"/>
                <a:cs typeface="Arial" panose="020B0604020202020204" pitchFamily="34" charset="0"/>
              </a:rPr>
              <a:t>2016-06-01 </a:t>
            </a:r>
            <a:r>
              <a:rPr lang="en-US" sz="1100" dirty="0" smtClean="0">
                <a:latin typeface="Arial" panose="020B0604020202020204" pitchFamily="34" charset="0"/>
                <a:cs typeface="Arial" panose="020B0604020202020204" pitchFamily="34" charset="0"/>
              </a:rPr>
              <a:t>Publication of National Planning version 1.0 definition tables to program suppliers (Nordic Casemix Centre)</a:t>
            </a:r>
          </a:p>
          <a:p>
            <a:pPr>
              <a:lnSpc>
                <a:spcPct val="100000"/>
              </a:lnSpc>
            </a:pPr>
            <a:r>
              <a:rPr lang="en-US" sz="1100" dirty="0" smtClean="0">
                <a:latin typeface="Arial" panose="020B0604020202020204" pitchFamily="34" charset="0"/>
                <a:cs typeface="Arial" panose="020B0604020202020204" pitchFamily="34" charset="0"/>
              </a:rPr>
              <a:t>2016-06-08 </a:t>
            </a:r>
            <a:r>
              <a:rPr lang="en-US" sz="1100" dirty="0" smtClean="0">
                <a:latin typeface="Arial" panose="020B0604020202020204" pitchFamily="34" charset="0"/>
                <a:cs typeface="Arial" panose="020B0604020202020204" pitchFamily="34" charset="0"/>
              </a:rPr>
              <a:t>Publication of Planning version groupers (Main Program supplier)</a:t>
            </a:r>
          </a:p>
          <a:p>
            <a:pPr>
              <a:lnSpc>
                <a:spcPct val="100000"/>
              </a:lnSpc>
            </a:pPr>
            <a:r>
              <a:rPr lang="en-US" sz="1100" dirty="0" smtClean="0">
                <a:latin typeface="Arial" panose="020B0604020202020204" pitchFamily="34" charset="0"/>
                <a:cs typeface="Arial" panose="020B0604020202020204" pitchFamily="34" charset="0"/>
              </a:rPr>
              <a:t>2016-06-15 </a:t>
            </a:r>
            <a:r>
              <a:rPr lang="en-US" sz="1100" dirty="0" smtClean="0">
                <a:latin typeface="Arial" panose="020B0604020202020204" pitchFamily="34" charset="0"/>
                <a:cs typeface="Arial" panose="020B0604020202020204" pitchFamily="34" charset="0"/>
              </a:rPr>
              <a:t>Publication of table of changes of definition tables of Planning versions (PL1) from previous year with each change linked to case at issue in List of Technical and DRG changes (Main Program supplier)</a:t>
            </a:r>
          </a:p>
          <a:p>
            <a:pPr>
              <a:lnSpc>
                <a:spcPct val="100000"/>
              </a:lnSpc>
            </a:pPr>
            <a:r>
              <a:rPr lang="en-US" sz="1100" dirty="0">
                <a:latin typeface="Arial" panose="020B0604020202020204" pitchFamily="34" charset="0"/>
                <a:cs typeface="Arial" panose="020B0604020202020204" pitchFamily="34" charset="0"/>
              </a:rPr>
              <a:t>2016-06-30 </a:t>
            </a:r>
            <a:r>
              <a:rPr lang="en-US" sz="1100" dirty="0" smtClean="0">
                <a:latin typeface="Arial" panose="020B0604020202020204" pitchFamily="34" charset="0"/>
                <a:cs typeface="Arial" panose="020B0604020202020204" pitchFamily="34" charset="0"/>
              </a:rPr>
              <a:t>Delivery of National ICD and NCSP versions to Nordic Casemix Centre (National organization)</a:t>
            </a:r>
          </a:p>
          <a:p>
            <a:pPr>
              <a:lnSpc>
                <a:spcPct val="100000"/>
              </a:lnSpc>
            </a:pPr>
            <a:r>
              <a:rPr lang="en-US" sz="1100" dirty="0" smtClean="0">
                <a:latin typeface="Arial" panose="020B0604020202020204" pitchFamily="34" charset="0"/>
                <a:cs typeface="Arial" panose="020B0604020202020204" pitchFamily="34" charset="0"/>
              </a:rPr>
              <a:t>2016-08-12 </a:t>
            </a:r>
            <a:r>
              <a:rPr lang="en-US" sz="1100" dirty="0" smtClean="0">
                <a:latin typeface="Arial" panose="020B0604020202020204" pitchFamily="34" charset="0"/>
                <a:cs typeface="Arial" panose="020B0604020202020204" pitchFamily="34" charset="0"/>
              </a:rPr>
              <a:t>NCSP+ and ICD10+ update (Nordic Casemix Centre)</a:t>
            </a:r>
          </a:p>
          <a:p>
            <a:pPr>
              <a:lnSpc>
                <a:spcPct val="100000"/>
              </a:lnSpc>
            </a:pPr>
            <a:r>
              <a:rPr lang="en-US" sz="1100" dirty="0" smtClean="0">
                <a:latin typeface="Arial" panose="020B0604020202020204" pitchFamily="34" charset="0"/>
                <a:cs typeface="Arial" panose="020B0604020202020204" pitchFamily="34" charset="0"/>
              </a:rPr>
              <a:t>2016-08-25 </a:t>
            </a:r>
            <a:r>
              <a:rPr lang="en-US" sz="1100" dirty="0" smtClean="0">
                <a:latin typeface="Arial" panose="020B0604020202020204" pitchFamily="34" charset="0"/>
                <a:cs typeface="Arial" panose="020B0604020202020204" pitchFamily="34" charset="0"/>
              </a:rPr>
              <a:t>- </a:t>
            </a:r>
            <a:r>
              <a:rPr lang="en-US" sz="1100" dirty="0" smtClean="0">
                <a:latin typeface="Arial" panose="020B0604020202020204" pitchFamily="34" charset="0"/>
                <a:cs typeface="Arial" panose="020B0604020202020204" pitchFamily="34" charset="0"/>
              </a:rPr>
              <a:t>26 </a:t>
            </a:r>
            <a:r>
              <a:rPr lang="en-US" sz="1100" dirty="0" smtClean="0">
                <a:latin typeface="Arial" panose="020B0604020202020204" pitchFamily="34" charset="0"/>
                <a:cs typeface="Arial" panose="020B0604020202020204" pitchFamily="34" charset="0"/>
              </a:rPr>
              <a:t>Meeting of Nord DRG experts to complete NCSP+ and ICD10+ and check properties of new codes (everybody) and Comments and corrections to NCSP+ and ICD10+ mapping (National organization)</a:t>
            </a:r>
          </a:p>
          <a:p>
            <a:pPr>
              <a:lnSpc>
                <a:spcPct val="100000"/>
              </a:lnSpc>
            </a:pPr>
            <a:r>
              <a:rPr lang="en-US" sz="1100" dirty="0" smtClean="0">
                <a:latin typeface="Arial" panose="020B0604020202020204" pitchFamily="34" charset="0"/>
                <a:cs typeface="Arial" panose="020B0604020202020204" pitchFamily="34" charset="0"/>
              </a:rPr>
              <a:t>2016-09-02 </a:t>
            </a:r>
            <a:r>
              <a:rPr lang="en-US" sz="1100" dirty="0" smtClean="0">
                <a:latin typeface="Arial" panose="020B0604020202020204" pitchFamily="34" charset="0"/>
                <a:cs typeface="Arial" panose="020B0604020202020204" pitchFamily="34" charset="0"/>
              </a:rPr>
              <a:t>Delivery of updated list of DRG changes and Technical changes for national versions to Nordic Casemix Center (National organization)</a:t>
            </a:r>
          </a:p>
          <a:p>
            <a:pPr>
              <a:lnSpc>
                <a:spcPct val="100000"/>
              </a:lnSpc>
            </a:pPr>
            <a:r>
              <a:rPr lang="en-US" sz="1100" dirty="0" smtClean="0">
                <a:latin typeface="Arial" panose="020B0604020202020204" pitchFamily="34" charset="0"/>
                <a:cs typeface="Arial" panose="020B0604020202020204" pitchFamily="34" charset="0"/>
              </a:rPr>
              <a:t>2016-09-09 </a:t>
            </a:r>
            <a:r>
              <a:rPr lang="en-US" sz="1100" dirty="0" smtClean="0">
                <a:latin typeface="Arial" panose="020B0604020202020204" pitchFamily="34" charset="0"/>
                <a:cs typeface="Arial" panose="020B0604020202020204" pitchFamily="34" charset="0"/>
              </a:rPr>
              <a:t>Delivery of updated list of DRG changes and Technical Changes for national versions to software supplier (Nordic Casemix Center)</a:t>
            </a:r>
          </a:p>
          <a:p>
            <a:pPr>
              <a:lnSpc>
                <a:spcPct val="100000"/>
              </a:lnSpc>
            </a:pPr>
            <a:r>
              <a:rPr lang="en-US" sz="1100" dirty="0" smtClean="0">
                <a:latin typeface="Arial" panose="020B0604020202020204" pitchFamily="34" charset="0"/>
                <a:cs typeface="Arial" panose="020B0604020202020204" pitchFamily="34" charset="0"/>
              </a:rPr>
              <a:t>2016-09-23 </a:t>
            </a:r>
            <a:r>
              <a:rPr lang="en-US" sz="1100" dirty="0" smtClean="0">
                <a:latin typeface="Arial" panose="020B0604020202020204" pitchFamily="34" charset="0"/>
                <a:cs typeface="Arial" panose="020B0604020202020204" pitchFamily="34" charset="0"/>
              </a:rPr>
              <a:t>Delivery of National PR0 definition tables with table of changes from PL1 version (Main Program supplier)</a:t>
            </a:r>
          </a:p>
          <a:p>
            <a:pPr>
              <a:lnSpc>
                <a:spcPct val="100000"/>
              </a:lnSpc>
            </a:pPr>
            <a:r>
              <a:rPr lang="en-US" sz="1100" dirty="0">
                <a:latin typeface="Arial" panose="020B0604020202020204" pitchFamily="34" charset="0"/>
                <a:cs typeface="Arial" panose="020B0604020202020204" pitchFamily="34" charset="0"/>
              </a:rPr>
              <a:t>2016-10-07 </a:t>
            </a:r>
            <a:r>
              <a:rPr lang="en-US" sz="1100" dirty="0" smtClean="0">
                <a:latin typeface="Arial" panose="020B0604020202020204" pitchFamily="34" charset="0"/>
                <a:cs typeface="Arial" panose="020B0604020202020204" pitchFamily="34" charset="0"/>
              </a:rPr>
              <a:t>Comments and corrections to National PR0 version (Nordic Casemix Centre and National organization)</a:t>
            </a:r>
          </a:p>
          <a:p>
            <a:pPr>
              <a:lnSpc>
                <a:spcPct val="100000"/>
              </a:lnSpc>
            </a:pPr>
            <a:r>
              <a:rPr lang="en-US" sz="1100" dirty="0">
                <a:latin typeface="Arial" panose="020B0604020202020204" pitchFamily="34" charset="0"/>
                <a:cs typeface="Arial" panose="020B0604020202020204" pitchFamily="34" charset="0"/>
              </a:rPr>
              <a:t>2016-10-14 </a:t>
            </a:r>
            <a:r>
              <a:rPr lang="en-US" sz="1100" dirty="0" smtClean="0">
                <a:latin typeface="Arial" panose="020B0604020202020204" pitchFamily="34" charset="0"/>
                <a:cs typeface="Arial" panose="020B0604020202020204" pitchFamily="34" charset="0"/>
              </a:rPr>
              <a:t>Publication of NordDRG National Production versions (PR 1.0) definition tables to program suppliers (Main Program supplier and Nordic Casemix Centre)</a:t>
            </a:r>
          </a:p>
          <a:p>
            <a:pPr>
              <a:lnSpc>
                <a:spcPct val="100000"/>
              </a:lnSpc>
            </a:pPr>
            <a:r>
              <a:rPr lang="en-US" sz="1100" dirty="0">
                <a:latin typeface="Arial" panose="020B0604020202020204" pitchFamily="34" charset="0"/>
                <a:cs typeface="Arial" panose="020B0604020202020204" pitchFamily="34" charset="0"/>
              </a:rPr>
              <a:t>2016-11-04 </a:t>
            </a:r>
            <a:r>
              <a:rPr lang="en-US" sz="1100" dirty="0" smtClean="0">
                <a:latin typeface="Arial" panose="020B0604020202020204" pitchFamily="34" charset="0"/>
                <a:cs typeface="Arial" panose="020B0604020202020204" pitchFamily="34" charset="0"/>
              </a:rPr>
              <a:t>Publication of Production version groupers (Main Program supplier)</a:t>
            </a:r>
          </a:p>
          <a:p>
            <a:pPr>
              <a:lnSpc>
                <a:spcPct val="100000"/>
              </a:lnSpc>
            </a:pPr>
            <a:r>
              <a:rPr lang="en-US" sz="1100" dirty="0">
                <a:latin typeface="Arial" panose="020B0604020202020204" pitchFamily="34" charset="0"/>
                <a:cs typeface="Arial" panose="020B0604020202020204" pitchFamily="34" charset="0"/>
              </a:rPr>
              <a:t>2016-11-04 </a:t>
            </a:r>
            <a:r>
              <a:rPr lang="en-US" sz="1100" dirty="0" smtClean="0">
                <a:latin typeface="Arial" panose="020B0604020202020204" pitchFamily="34" charset="0"/>
                <a:cs typeface="Arial" panose="020B0604020202020204" pitchFamily="34" charset="0"/>
              </a:rPr>
              <a:t>Publication of table of changes of definition tables of </a:t>
            </a:r>
            <a:r>
              <a:rPr lang="en-US" sz="1100" dirty="0" err="1" smtClean="0">
                <a:latin typeface="Arial" panose="020B0604020202020204" pitchFamily="34" charset="0"/>
                <a:cs typeface="Arial" panose="020B0604020202020204" pitchFamily="34" charset="0"/>
              </a:rPr>
              <a:t>Producrion</a:t>
            </a:r>
            <a:r>
              <a:rPr lang="en-US" sz="1100" dirty="0" smtClean="0">
                <a:latin typeface="Arial" panose="020B0604020202020204" pitchFamily="34" charset="0"/>
                <a:cs typeface="Arial" panose="020B0604020202020204" pitchFamily="34" charset="0"/>
              </a:rPr>
              <a:t> versions from previous year with each change linked to case at issue in the List of Technical and DRG changes </a:t>
            </a:r>
            <a:r>
              <a:rPr lang="en-US" sz="1100" dirty="0">
                <a:latin typeface="Arial" panose="020B0604020202020204" pitchFamily="34" charset="0"/>
                <a:cs typeface="Arial" panose="020B0604020202020204" pitchFamily="34" charset="0"/>
              </a:rPr>
              <a:t>(</a:t>
            </a:r>
            <a:r>
              <a:rPr lang="en-US" sz="1100" dirty="0" smtClean="0">
                <a:latin typeface="Arial" panose="020B0604020202020204" pitchFamily="34" charset="0"/>
                <a:cs typeface="Arial" panose="020B0604020202020204" pitchFamily="34" charset="0"/>
              </a:rPr>
              <a:t>Main Program supplier)</a:t>
            </a:r>
          </a:p>
        </p:txBody>
      </p:sp>
      <p:sp>
        <p:nvSpPr>
          <p:cNvPr id="5" name="Dian numeron paikkamerkki 4"/>
          <p:cNvSpPr>
            <a:spLocks noGrp="1"/>
          </p:cNvSpPr>
          <p:nvPr>
            <p:ph type="sldNum" sz="quarter" idx="12"/>
          </p:nvPr>
        </p:nvSpPr>
        <p:spPr/>
        <p:txBody>
          <a:bodyPr/>
          <a:lstStyle/>
          <a:p>
            <a:fld id="{3CC4CDE7-1516-424B-9FA9-3BB0496BB1E1}" type="slidenum">
              <a:rPr lang="fi-FI" b="1" smtClean="0">
                <a:solidFill>
                  <a:schemeClr val="bg1">
                    <a:lumMod val="50000"/>
                  </a:schemeClr>
                </a:solidFill>
              </a:rPr>
              <a:t>3</a:t>
            </a:fld>
            <a:endParaRPr lang="fi-FI" b="1" dirty="0">
              <a:solidFill>
                <a:schemeClr val="bg1">
                  <a:lumMod val="50000"/>
                </a:schemeClr>
              </a:solidFill>
            </a:endParaRPr>
          </a:p>
        </p:txBody>
      </p:sp>
    </p:spTree>
    <p:extLst>
      <p:ext uri="{BB962C8B-B14F-4D97-AF65-F5344CB8AC3E}">
        <p14:creationId xmlns:p14="http://schemas.microsoft.com/office/powerpoint/2010/main" val="2786844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en-US" dirty="0" smtClean="0">
                <a:latin typeface="Arial" panose="020B0604020202020204" pitchFamily="34" charset="0"/>
                <a:cs typeface="Arial" panose="020B0604020202020204" pitchFamily="34" charset="0"/>
              </a:rPr>
              <a:t>Deadline by </a:t>
            </a:r>
            <a:r>
              <a:rPr lang="en-US" dirty="0" smtClean="0">
                <a:latin typeface="Arial" panose="020B0604020202020204" pitchFamily="34" charset="0"/>
                <a:cs typeface="Arial" panose="020B0604020202020204" pitchFamily="34" charset="0"/>
              </a:rPr>
              <a:t>2016-01-29</a:t>
            </a:r>
            <a:endParaRPr lang="fi-FI" dirty="0"/>
          </a:p>
        </p:txBody>
      </p:sp>
      <p:sp>
        <p:nvSpPr>
          <p:cNvPr id="3" name="Sisällön paikkamerkki 2"/>
          <p:cNvSpPr>
            <a:spLocks noGrp="1"/>
          </p:cNvSpPr>
          <p:nvPr>
            <p:ph idx="1"/>
          </p:nvPr>
        </p:nvSpPr>
        <p:spPr>
          <a:xfrm>
            <a:off x="838199" y="1825625"/>
            <a:ext cx="11001375" cy="4351338"/>
          </a:xfrm>
        </p:spPr>
        <p:txBody>
          <a:bodyPr/>
          <a:lstStyle/>
          <a:p>
            <a:pPr marL="0" indent="0">
              <a:buNone/>
            </a:pPr>
            <a:r>
              <a:rPr lang="en-US" dirty="0" smtClean="0">
                <a:latin typeface="Arial" panose="020B0604020202020204" pitchFamily="34" charset="0"/>
                <a:cs typeface="Arial" panose="020B0604020202020204" pitchFamily="34" charset="0"/>
              </a:rPr>
              <a:t>Delivery of major update proposal for </a:t>
            </a:r>
            <a:r>
              <a:rPr lang="en-US" dirty="0" err="1" smtClean="0">
                <a:latin typeface="Arial" panose="020B0604020202020204" pitchFamily="34" charset="0"/>
                <a:cs typeface="Arial" panose="020B0604020202020204" pitchFamily="34" charset="0"/>
              </a:rPr>
              <a:t>NordDRG</a:t>
            </a:r>
            <a:r>
              <a:rPr lang="en-US" dirty="0" smtClean="0">
                <a:latin typeface="Arial" panose="020B0604020202020204" pitchFamily="34" charset="0"/>
                <a:cs typeface="Arial" panose="020B0604020202020204" pitchFamily="34" charset="0"/>
              </a:rPr>
              <a:t> (National organization)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Your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“Major update proposals delivered to Nordic Casemix Centre”</a:t>
            </a:r>
            <a:br>
              <a:rPr lang="en-US"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p:txBody>
      </p:sp>
      <p:sp>
        <p:nvSpPr>
          <p:cNvPr id="5" name="Dian numeron paikkamerkki 4"/>
          <p:cNvSpPr>
            <a:spLocks noGrp="1"/>
          </p:cNvSpPr>
          <p:nvPr>
            <p:ph type="sldNum" sz="quarter" idx="12"/>
          </p:nvPr>
        </p:nvSpPr>
        <p:spPr/>
        <p:txBody>
          <a:bodyPr/>
          <a:lstStyle/>
          <a:p>
            <a:fld id="{3CC4CDE7-1516-424B-9FA9-3BB0496BB1E1}" type="slidenum">
              <a:rPr lang="fi-FI" b="1" smtClean="0"/>
              <a:t>4</a:t>
            </a:fld>
            <a:endParaRPr lang="fi-FI" b="1" dirty="0"/>
          </a:p>
        </p:txBody>
      </p:sp>
    </p:spTree>
    <p:extLst>
      <p:ext uri="{BB962C8B-B14F-4D97-AF65-F5344CB8AC3E}">
        <p14:creationId xmlns:p14="http://schemas.microsoft.com/office/powerpoint/2010/main" val="148232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2016-02-26 </a:t>
            </a:r>
            <a:endParaRPr lang="fi-FI" dirty="0"/>
          </a:p>
        </p:txBody>
      </p:sp>
      <p:sp>
        <p:nvSpPr>
          <p:cNvPr id="3" name="Sisällön paikkamerkki 2"/>
          <p:cNvSpPr>
            <a:spLocks noGrp="1"/>
          </p:cNvSpPr>
          <p:nvPr>
            <p:ph idx="1"/>
          </p:nvPr>
        </p:nvSpPr>
        <p:spPr>
          <a:xfrm>
            <a:off x="838199" y="1825625"/>
            <a:ext cx="11020425" cy="4351338"/>
          </a:xfrm>
        </p:spPr>
        <p:txBody>
          <a:bodyPr/>
          <a:lstStyle/>
          <a:p>
            <a:pPr marL="0" indent="0">
              <a:buNone/>
            </a:pPr>
            <a:r>
              <a:rPr lang="en-US" dirty="0" smtClean="0">
                <a:latin typeface="Arial" panose="020B0604020202020204" pitchFamily="34" charset="0"/>
                <a:cs typeface="Arial" panose="020B0604020202020204" pitchFamily="34" charset="0"/>
              </a:rPr>
              <a:t>Delivery of minor update proposal for </a:t>
            </a:r>
            <a:r>
              <a:rPr lang="en-US" dirty="0" err="1" smtClean="0">
                <a:latin typeface="Arial" panose="020B0604020202020204" pitchFamily="34" charset="0"/>
                <a:cs typeface="Arial" panose="020B0604020202020204" pitchFamily="34" charset="0"/>
              </a:rPr>
              <a:t>NordDRG</a:t>
            </a:r>
            <a:r>
              <a:rPr lang="en-US" dirty="0" smtClean="0">
                <a:latin typeface="Arial" panose="020B0604020202020204" pitchFamily="34" charset="0"/>
                <a:cs typeface="Arial" panose="020B0604020202020204" pitchFamily="34" charset="0"/>
              </a:rPr>
              <a:t> (National organization)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Your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“Minor update proposals delivered to </a:t>
            </a:r>
            <a:r>
              <a:rPr lang="en-US" dirty="0">
                <a:latin typeface="Arial" panose="020B0604020202020204" pitchFamily="34" charset="0"/>
                <a:cs typeface="Arial" panose="020B0604020202020204" pitchFamily="34" charset="0"/>
              </a:rPr>
              <a:t>Nordic Casemix Centre”</a:t>
            </a:r>
            <a:endParaRPr lang="en-US" dirty="0" smtClean="0">
              <a:latin typeface="Arial" panose="020B0604020202020204" pitchFamily="34" charset="0"/>
              <a:cs typeface="Arial" panose="020B0604020202020204" pitchFamily="34" charset="0"/>
            </a:endParaRPr>
          </a:p>
          <a:p>
            <a:endParaRPr lang="fi-FI" dirty="0"/>
          </a:p>
        </p:txBody>
      </p:sp>
      <p:sp>
        <p:nvSpPr>
          <p:cNvPr id="5" name="Dian numeron paikkamerkki 4"/>
          <p:cNvSpPr>
            <a:spLocks noGrp="1"/>
          </p:cNvSpPr>
          <p:nvPr>
            <p:ph type="sldNum" sz="quarter" idx="12"/>
          </p:nvPr>
        </p:nvSpPr>
        <p:spPr/>
        <p:txBody>
          <a:bodyPr/>
          <a:lstStyle/>
          <a:p>
            <a:fld id="{3CC4CDE7-1516-424B-9FA9-3BB0496BB1E1}" type="slidenum">
              <a:rPr lang="fi-FI" b="1" smtClean="0">
                <a:solidFill>
                  <a:schemeClr val="bg1">
                    <a:lumMod val="50000"/>
                  </a:schemeClr>
                </a:solidFill>
              </a:rPr>
              <a:t>5</a:t>
            </a:fld>
            <a:endParaRPr lang="fi-FI" b="1" dirty="0">
              <a:solidFill>
                <a:schemeClr val="bg1">
                  <a:lumMod val="50000"/>
                </a:schemeClr>
              </a:solidFill>
            </a:endParaRPr>
          </a:p>
        </p:txBody>
      </p:sp>
    </p:spTree>
    <p:extLst>
      <p:ext uri="{BB962C8B-B14F-4D97-AF65-F5344CB8AC3E}">
        <p14:creationId xmlns:p14="http://schemas.microsoft.com/office/powerpoint/2010/main" val="27110028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a:latin typeface="Arial" panose="020B0604020202020204" pitchFamily="34" charset="0"/>
                <a:cs typeface="Arial" panose="020B0604020202020204" pitchFamily="34" charset="0"/>
              </a:rPr>
              <a:t>2016-03-14 - 15</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Expert group meeting (everybody)</a:t>
            </a:r>
          </a:p>
          <a:p>
            <a:pPr marL="0" indent="0">
              <a:buNone/>
            </a:pPr>
            <a:endParaRPr lang="en-US" dirty="0">
              <a:latin typeface="Arial" panose="020B0604020202020204" pitchFamily="34" charset="0"/>
              <a:cs typeface="Arial" panose="020B0604020202020204" pitchFamily="34" charset="0"/>
            </a:endParaRPr>
          </a:p>
          <a:p>
            <a:pPr marL="0" indent="0">
              <a:buNone/>
            </a:pPr>
            <a:r>
              <a:rPr lang="en-US" i="1" dirty="0" smtClean="0">
                <a:latin typeface="Arial" panose="020B0604020202020204" pitchFamily="34" charset="0"/>
                <a:cs typeface="Arial" panose="020B0604020202020204" pitchFamily="34" charset="0"/>
              </a:rPr>
              <a:t>Comments to forum depends on the meeting. </a:t>
            </a:r>
          </a:p>
          <a:p>
            <a:pPr marL="0" indent="0">
              <a:buNone/>
            </a:pPr>
            <a:r>
              <a:rPr lang="en-US" i="1" dirty="0" smtClean="0">
                <a:latin typeface="Arial" panose="020B0604020202020204" pitchFamily="34" charset="0"/>
                <a:cs typeface="Arial" panose="020B0604020202020204" pitchFamily="34" charset="0"/>
              </a:rPr>
              <a:t>If you have during the meeting promised to do something </a:t>
            </a:r>
            <a:r>
              <a:rPr lang="en-US" i="1" u="sng" dirty="0" smtClean="0">
                <a:latin typeface="Arial" panose="020B0604020202020204" pitchFamily="34" charset="0"/>
                <a:cs typeface="Arial" panose="020B0604020202020204" pitchFamily="34" charset="0"/>
              </a:rPr>
              <a:t>for your national version</a:t>
            </a:r>
            <a:r>
              <a:rPr lang="en-US" i="1" dirty="0" smtClean="0">
                <a:latin typeface="Arial" panose="020B0604020202020204" pitchFamily="34" charset="0"/>
                <a:cs typeface="Arial" panose="020B0604020202020204" pitchFamily="34" charset="0"/>
              </a:rPr>
              <a:t>, </a:t>
            </a:r>
            <a:r>
              <a:rPr lang="en-US" i="1" u="sng" dirty="0" smtClean="0">
                <a:latin typeface="Arial" panose="020B0604020202020204" pitchFamily="34" charset="0"/>
                <a:cs typeface="Arial" panose="020B0604020202020204" pitchFamily="34" charset="0"/>
              </a:rPr>
              <a:t>after completing it, make a comment to forum.</a:t>
            </a:r>
          </a:p>
        </p:txBody>
      </p:sp>
      <p:sp>
        <p:nvSpPr>
          <p:cNvPr id="5" name="Dian numeron paikkamerkki 4"/>
          <p:cNvSpPr>
            <a:spLocks noGrp="1"/>
          </p:cNvSpPr>
          <p:nvPr>
            <p:ph type="sldNum" sz="quarter" idx="12"/>
          </p:nvPr>
        </p:nvSpPr>
        <p:spPr/>
        <p:txBody>
          <a:bodyPr/>
          <a:lstStyle/>
          <a:p>
            <a:fld id="{3CC4CDE7-1516-424B-9FA9-3BB0496BB1E1}" type="slidenum">
              <a:rPr lang="fi-FI" b="1" smtClean="0">
                <a:solidFill>
                  <a:schemeClr val="bg1">
                    <a:lumMod val="50000"/>
                  </a:schemeClr>
                </a:solidFill>
              </a:rPr>
              <a:t>6</a:t>
            </a:fld>
            <a:endParaRPr lang="fi-FI" b="1" dirty="0">
              <a:solidFill>
                <a:schemeClr val="bg1">
                  <a:lumMod val="50000"/>
                </a:schemeClr>
              </a:solidFill>
            </a:endParaRPr>
          </a:p>
        </p:txBody>
      </p:sp>
    </p:spTree>
    <p:extLst>
      <p:ext uri="{BB962C8B-B14F-4D97-AF65-F5344CB8AC3E}">
        <p14:creationId xmlns:p14="http://schemas.microsoft.com/office/powerpoint/2010/main" val="2950717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2016-04-13</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Delivery of national lists of DRG changes and technical changes to Nordic Casemix Centre (National organization)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Your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“National lists of DRG changes and technical changes sent 	to Nordic Casemix Centre”</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7</a:t>
            </a:fld>
            <a:endParaRPr lang="fi-FI" b="1" dirty="0"/>
          </a:p>
        </p:txBody>
      </p:sp>
    </p:spTree>
    <p:extLst>
      <p:ext uri="{BB962C8B-B14F-4D97-AF65-F5344CB8AC3E}">
        <p14:creationId xmlns:p14="http://schemas.microsoft.com/office/powerpoint/2010/main" val="16026973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2016-04-20</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Delivery of national lists of DRG changes and technical changes to Main Program supplier (Nordic Casemix Center)</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Nordic Casemix Centre´s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“National lists of DRG changes and technical changes 	delivered to </a:t>
            </a:r>
            <a:r>
              <a:rPr lang="en-US" dirty="0" err="1" smtClean="0">
                <a:latin typeface="Arial" panose="020B0604020202020204" pitchFamily="34" charset="0"/>
                <a:cs typeface="Arial" panose="020B0604020202020204" pitchFamily="34" charset="0"/>
              </a:rPr>
              <a:t>Datawell</a:t>
            </a:r>
            <a:r>
              <a:rPr lang="en-US" dirty="0" smtClean="0">
                <a:latin typeface="Arial" panose="020B0604020202020204" pitchFamily="34" charset="0"/>
                <a:cs typeface="Arial" panose="020B0604020202020204" pitchFamily="34" charset="0"/>
              </a:rPr>
              <a:t>”</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solidFill>
                  <a:schemeClr val="bg1">
                    <a:lumMod val="50000"/>
                  </a:schemeClr>
                </a:solidFill>
              </a:rPr>
              <a:t>8</a:t>
            </a:fld>
            <a:endParaRPr lang="fi-FI" b="1" dirty="0">
              <a:solidFill>
                <a:schemeClr val="bg1">
                  <a:lumMod val="50000"/>
                </a:schemeClr>
              </a:solidFill>
            </a:endParaRPr>
          </a:p>
        </p:txBody>
      </p:sp>
    </p:spTree>
    <p:extLst>
      <p:ext uri="{BB962C8B-B14F-4D97-AF65-F5344CB8AC3E}">
        <p14:creationId xmlns:p14="http://schemas.microsoft.com/office/powerpoint/2010/main" val="621031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Deadline by </a:t>
            </a:r>
            <a:r>
              <a:rPr lang="en-US" dirty="0">
                <a:latin typeface="Arial" panose="020B0604020202020204" pitchFamily="34" charset="0"/>
                <a:cs typeface="Arial" panose="020B0604020202020204" pitchFamily="34" charset="0"/>
              </a:rPr>
              <a:t>2016-05-04</a:t>
            </a:r>
            <a:endParaRPr lang="fi-FI" dirty="0"/>
          </a:p>
        </p:txBody>
      </p:sp>
      <p:sp>
        <p:nvSpPr>
          <p:cNvPr id="3" name="Sisällön paikkamerkki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Delivery of National Planning PL0-versions definition tables and a test grouper (if wished) with table of changes from previous year delivered to each national organization (Main Program supplier)</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err="1" smtClean="0">
                <a:latin typeface="Arial" panose="020B0604020202020204" pitchFamily="34" charset="0"/>
                <a:cs typeface="Arial" panose="020B0604020202020204" pitchFamily="34" charset="0"/>
              </a:rPr>
              <a:t>Datawell´s</a:t>
            </a:r>
            <a:r>
              <a:rPr lang="en-US" dirty="0" smtClean="0">
                <a:latin typeface="Arial" panose="020B0604020202020204" pitchFamily="34" charset="0"/>
                <a:cs typeface="Arial" panose="020B0604020202020204" pitchFamily="34" charset="0"/>
              </a:rPr>
              <a:t> comment to Forum:</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“National Planning PL0-version definition tables (and a 	test grouper) with previous year delivered to XX”</a:t>
            </a:r>
          </a:p>
          <a:p>
            <a:endParaRPr lang="fi-FI" dirty="0"/>
          </a:p>
        </p:txBody>
      </p:sp>
      <p:sp>
        <p:nvSpPr>
          <p:cNvPr id="4" name="Dian numeron paikkamerkki 3"/>
          <p:cNvSpPr>
            <a:spLocks noGrp="1"/>
          </p:cNvSpPr>
          <p:nvPr>
            <p:ph type="sldNum" sz="quarter" idx="12"/>
          </p:nvPr>
        </p:nvSpPr>
        <p:spPr/>
        <p:txBody>
          <a:bodyPr/>
          <a:lstStyle/>
          <a:p>
            <a:fld id="{3CC4CDE7-1516-424B-9FA9-3BB0496BB1E1}" type="slidenum">
              <a:rPr lang="fi-FI" b="1" smtClean="0"/>
              <a:t>9</a:t>
            </a:fld>
            <a:endParaRPr lang="fi-FI" b="1" dirty="0"/>
          </a:p>
        </p:txBody>
      </p:sp>
    </p:spTree>
    <p:extLst>
      <p:ext uri="{BB962C8B-B14F-4D97-AF65-F5344CB8AC3E}">
        <p14:creationId xmlns:p14="http://schemas.microsoft.com/office/powerpoint/2010/main" val="32970449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6190</TotalTime>
  <Words>795</Words>
  <Application>Microsoft Office PowerPoint</Application>
  <PresentationFormat>Laajakuva</PresentationFormat>
  <Paragraphs>188</Paragraphs>
  <Slides>24</Slides>
  <Notes>8</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24</vt:i4>
      </vt:variant>
    </vt:vector>
  </HeadingPairs>
  <TitlesOfParts>
    <vt:vector size="29" baseType="lpstr">
      <vt:lpstr>Arial</vt:lpstr>
      <vt:lpstr>Calibri</vt:lpstr>
      <vt:lpstr>Calibri Light</vt:lpstr>
      <vt:lpstr>Wingdings</vt:lpstr>
      <vt:lpstr>Office-teema</vt:lpstr>
      <vt:lpstr>NordDRG Forum</vt:lpstr>
      <vt:lpstr>This presentation</vt:lpstr>
      <vt:lpstr>Year 2016 deadlines</vt:lpstr>
      <vt:lpstr>Deadline by 2016-01-29</vt:lpstr>
      <vt:lpstr>Deadline by 2016-02-26 </vt:lpstr>
      <vt:lpstr>2016-03-14 - 15</vt:lpstr>
      <vt:lpstr>Deadline by 2016-04-13</vt:lpstr>
      <vt:lpstr>Deadline by 2016-04-20</vt:lpstr>
      <vt:lpstr>Deadline by 2016-05-04</vt:lpstr>
      <vt:lpstr>Deadline by 2016-05-18 </vt:lpstr>
      <vt:lpstr>Deadline by 2016-06-01</vt:lpstr>
      <vt:lpstr>Deadline by 2016-06-08</vt:lpstr>
      <vt:lpstr>Deadline by 2016-06-15 </vt:lpstr>
      <vt:lpstr>Deadline by 2016-06-30</vt:lpstr>
      <vt:lpstr>Deadline by 2016-08-12</vt:lpstr>
      <vt:lpstr>2016-08-25-26</vt:lpstr>
      <vt:lpstr>Deadline by 2016-09-02 </vt:lpstr>
      <vt:lpstr>Deadline by 2016-09-02</vt:lpstr>
      <vt:lpstr>Deadline by 2016-09-23 </vt:lpstr>
      <vt:lpstr>Deadline by 2016-10-07</vt:lpstr>
      <vt:lpstr>Deadline by 2016-10-14</vt:lpstr>
      <vt:lpstr>Deadline by 2016-11-04</vt:lpstr>
      <vt:lpstr>Deadline by 2015-11-04</vt:lpstr>
      <vt:lpstr>In case of an error in codes…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NordDRG Forum</dc:title>
  <dc:creator>Tiina Pasanen</dc:creator>
  <cp:lastModifiedBy>Tiina Pasanen</cp:lastModifiedBy>
  <cp:revision>49</cp:revision>
  <cp:lastPrinted>2014-11-12T08:12:19Z</cp:lastPrinted>
  <dcterms:created xsi:type="dcterms:W3CDTF">2014-11-04T10:54:58Z</dcterms:created>
  <dcterms:modified xsi:type="dcterms:W3CDTF">2016-01-07T11:29:10Z</dcterms:modified>
</cp:coreProperties>
</file>